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7" r:id="rId4"/>
    <p:sldId id="268" r:id="rId5"/>
    <p:sldId id="269" r:id="rId6"/>
    <p:sldId id="270" r:id="rId7"/>
    <p:sldId id="280" r:id="rId8"/>
    <p:sldId id="271" r:id="rId9"/>
    <p:sldId id="272" r:id="rId10"/>
    <p:sldId id="274" r:id="rId11"/>
    <p:sldId id="282" r:id="rId12"/>
    <p:sldId id="275" r:id="rId13"/>
    <p:sldId id="276" r:id="rId14"/>
    <p:sldId id="277" r:id="rId15"/>
    <p:sldId id="265" r:id="rId16"/>
    <p:sldId id="283" r:id="rId17"/>
    <p:sldId id="264" r:id="rId1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BCD6D-5D4F-4D76-A549-60B26ED20B83}" v="4" dt="2024-08-29T01:47:17.984"/>
    <p1510:client id="{8BFF52CD-F248-42E6-AFA7-25776E307D85}" v="7" dt="2024-08-29T03:14:13.26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69" d="100"/>
          <a:sy n="69" d="100"/>
        </p:scale>
        <p:origin x="52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uwatoyin Abolarin" userId="1ce78f8f2f84ac4b" providerId="LiveId" clId="{8BFF52CD-F248-42E6-AFA7-25776E307D85}"/>
    <pc:docChg chg="undo custSel modSld">
      <pc:chgData name="Oluwatoyin Abolarin" userId="1ce78f8f2f84ac4b" providerId="LiveId" clId="{8BFF52CD-F248-42E6-AFA7-25776E307D85}" dt="2024-08-29T03:13:24.758" v="112" actId="14100"/>
      <pc:docMkLst>
        <pc:docMk/>
      </pc:docMkLst>
      <pc:sldChg chg="modSp mod">
        <pc:chgData name="Oluwatoyin Abolarin" userId="1ce78f8f2f84ac4b" providerId="LiveId" clId="{8BFF52CD-F248-42E6-AFA7-25776E307D85}" dt="2024-08-29T03:08:14.997" v="53" actId="14100"/>
        <pc:sldMkLst>
          <pc:docMk/>
          <pc:sldMk cId="1152294264" sldId="264"/>
        </pc:sldMkLst>
        <pc:spChg chg="mod">
          <ac:chgData name="Oluwatoyin Abolarin" userId="1ce78f8f2f84ac4b" providerId="LiveId" clId="{8BFF52CD-F248-42E6-AFA7-25776E307D85}" dt="2024-08-29T03:08:14.997" v="53" actId="14100"/>
          <ac:spMkLst>
            <pc:docMk/>
            <pc:sldMk cId="1152294264" sldId="264"/>
            <ac:spMk id="2" creationId="{F65D028D-AB2E-40D3-2D36-7E2B9FD240B9}"/>
          </ac:spMkLst>
        </pc:spChg>
      </pc:sldChg>
      <pc:sldChg chg="delSp modSp mod">
        <pc:chgData name="Oluwatoyin Abolarin" userId="1ce78f8f2f84ac4b" providerId="LiveId" clId="{8BFF52CD-F248-42E6-AFA7-25776E307D85}" dt="2024-08-29T03:07:29.255" v="44" actId="21"/>
        <pc:sldMkLst>
          <pc:docMk/>
          <pc:sldMk cId="3899149225" sldId="265"/>
        </pc:sldMkLst>
        <pc:spChg chg="mod">
          <ac:chgData name="Oluwatoyin Abolarin" userId="1ce78f8f2f84ac4b" providerId="LiveId" clId="{8BFF52CD-F248-42E6-AFA7-25776E307D85}" dt="2024-08-29T03:06:21.826" v="36" actId="14100"/>
          <ac:spMkLst>
            <pc:docMk/>
            <pc:sldMk cId="3899149225" sldId="265"/>
            <ac:spMk id="2" creationId="{F4CF166E-7266-2110-3532-D15350551AEA}"/>
          </ac:spMkLst>
        </pc:spChg>
        <pc:spChg chg="mod">
          <ac:chgData name="Oluwatoyin Abolarin" userId="1ce78f8f2f84ac4b" providerId="LiveId" clId="{8BFF52CD-F248-42E6-AFA7-25776E307D85}" dt="2024-08-29T03:07:29.255" v="44" actId="21"/>
          <ac:spMkLst>
            <pc:docMk/>
            <pc:sldMk cId="3899149225" sldId="265"/>
            <ac:spMk id="3" creationId="{FD737F5D-7980-0E14-57B5-713367D2DB63}"/>
          </ac:spMkLst>
        </pc:spChg>
        <pc:picChg chg="del mod">
          <ac:chgData name="Oluwatoyin Abolarin" userId="1ce78f8f2f84ac4b" providerId="LiveId" clId="{8BFF52CD-F248-42E6-AFA7-25776E307D85}" dt="2024-08-29T03:05:48.631" v="27" actId="478"/>
          <ac:picMkLst>
            <pc:docMk/>
            <pc:sldMk cId="3899149225" sldId="265"/>
            <ac:picMk id="6" creationId="{70EFAE7C-1DCB-09C9-99D0-AF5EEC61E659}"/>
          </ac:picMkLst>
        </pc:picChg>
      </pc:sldChg>
      <pc:sldChg chg="delSp modSp mod">
        <pc:chgData name="Oluwatoyin Abolarin" userId="1ce78f8f2f84ac4b" providerId="LiveId" clId="{8BFF52CD-F248-42E6-AFA7-25776E307D85}" dt="2024-08-29T03:13:24.758" v="112" actId="14100"/>
        <pc:sldMkLst>
          <pc:docMk/>
          <pc:sldMk cId="4164530558" sldId="267"/>
        </pc:sldMkLst>
        <pc:spChg chg="del mod">
          <ac:chgData name="Oluwatoyin Abolarin" userId="1ce78f8f2f84ac4b" providerId="LiveId" clId="{8BFF52CD-F248-42E6-AFA7-25776E307D85}" dt="2024-08-29T02:59:20.289" v="8"/>
          <ac:spMkLst>
            <pc:docMk/>
            <pc:sldMk cId="4164530558" sldId="267"/>
            <ac:spMk id="3" creationId="{DC92FC9B-55DB-E6D8-A069-F78A64DC02C4}"/>
          </ac:spMkLst>
        </pc:spChg>
        <pc:spChg chg="del mod">
          <ac:chgData name="Oluwatoyin Abolarin" userId="1ce78f8f2f84ac4b" providerId="LiveId" clId="{8BFF52CD-F248-42E6-AFA7-25776E307D85}" dt="2024-08-29T02:59:20.289" v="6"/>
          <ac:spMkLst>
            <pc:docMk/>
            <pc:sldMk cId="4164530558" sldId="267"/>
            <ac:spMk id="4" creationId="{B6DE5C60-3B87-4295-9441-4CA4547213ED}"/>
          </ac:spMkLst>
        </pc:spChg>
        <pc:spChg chg="mod">
          <ac:chgData name="Oluwatoyin Abolarin" userId="1ce78f8f2f84ac4b" providerId="LiveId" clId="{8BFF52CD-F248-42E6-AFA7-25776E307D85}" dt="2024-08-29T03:13:24.758" v="112" actId="14100"/>
          <ac:spMkLst>
            <pc:docMk/>
            <pc:sldMk cId="4164530558" sldId="267"/>
            <ac:spMk id="5" creationId="{C8A6863C-9C77-EDFB-7A3F-DD905D148992}"/>
          </ac:spMkLst>
        </pc:spChg>
        <pc:spChg chg="del mod">
          <ac:chgData name="Oluwatoyin Abolarin" userId="1ce78f8f2f84ac4b" providerId="LiveId" clId="{8BFF52CD-F248-42E6-AFA7-25776E307D85}" dt="2024-08-29T02:59:20.269" v="4" actId="21"/>
          <ac:spMkLst>
            <pc:docMk/>
            <pc:sldMk cId="4164530558" sldId="267"/>
            <ac:spMk id="6" creationId="{E0705CF6-024B-1A72-A73D-176D98071AFF}"/>
          </ac:spMkLst>
        </pc:spChg>
      </pc:sldChg>
      <pc:sldChg chg="modSp mod">
        <pc:chgData name="Oluwatoyin Abolarin" userId="1ce78f8f2f84ac4b" providerId="LiveId" clId="{8BFF52CD-F248-42E6-AFA7-25776E307D85}" dt="2024-08-29T03:01:45.874" v="22" actId="27636"/>
        <pc:sldMkLst>
          <pc:docMk/>
          <pc:sldMk cId="1397262020" sldId="271"/>
        </pc:sldMkLst>
        <pc:spChg chg="mod">
          <ac:chgData name="Oluwatoyin Abolarin" userId="1ce78f8f2f84ac4b" providerId="LiveId" clId="{8BFF52CD-F248-42E6-AFA7-25776E307D85}" dt="2024-08-29T03:01:45.874" v="22" actId="27636"/>
          <ac:spMkLst>
            <pc:docMk/>
            <pc:sldMk cId="1397262020" sldId="271"/>
            <ac:spMk id="11" creationId="{CBEAE9B2-7BAF-FBEA-668B-82A221124571}"/>
          </ac:spMkLst>
        </pc:spChg>
      </pc:sldChg>
      <pc:sldChg chg="modSp mod">
        <pc:chgData name="Oluwatoyin Abolarin" userId="1ce78f8f2f84ac4b" providerId="LiveId" clId="{8BFF52CD-F248-42E6-AFA7-25776E307D85}" dt="2024-08-29T03:12:36.571" v="108" actId="27636"/>
        <pc:sldMkLst>
          <pc:docMk/>
          <pc:sldMk cId="3099407551" sldId="274"/>
        </pc:sldMkLst>
        <pc:spChg chg="mod">
          <ac:chgData name="Oluwatoyin Abolarin" userId="1ce78f8f2f84ac4b" providerId="LiveId" clId="{8BFF52CD-F248-42E6-AFA7-25776E307D85}" dt="2024-08-29T03:12:36.571" v="108" actId="27636"/>
          <ac:spMkLst>
            <pc:docMk/>
            <pc:sldMk cId="3099407551" sldId="274"/>
            <ac:spMk id="2" creationId="{FA4E14F8-13FD-5576-42B8-7D32B882E729}"/>
          </ac:spMkLst>
        </pc:spChg>
      </pc:sldChg>
      <pc:sldChg chg="modSp mod">
        <pc:chgData name="Oluwatoyin Abolarin" userId="1ce78f8f2f84ac4b" providerId="LiveId" clId="{8BFF52CD-F248-42E6-AFA7-25776E307D85}" dt="2024-08-29T03:11:00.399" v="97" actId="14100"/>
        <pc:sldMkLst>
          <pc:docMk/>
          <pc:sldMk cId="2198197330" sldId="275"/>
        </pc:sldMkLst>
        <pc:spChg chg="mod">
          <ac:chgData name="Oluwatoyin Abolarin" userId="1ce78f8f2f84ac4b" providerId="LiveId" clId="{8BFF52CD-F248-42E6-AFA7-25776E307D85}" dt="2024-08-29T03:10:54.055" v="96" actId="14100"/>
          <ac:spMkLst>
            <pc:docMk/>
            <pc:sldMk cId="2198197330" sldId="275"/>
            <ac:spMk id="2" creationId="{FA4E14F8-13FD-5576-42B8-7D32B882E729}"/>
          </ac:spMkLst>
        </pc:spChg>
        <pc:spChg chg="mod">
          <ac:chgData name="Oluwatoyin Abolarin" userId="1ce78f8f2f84ac4b" providerId="LiveId" clId="{8BFF52CD-F248-42E6-AFA7-25776E307D85}" dt="2024-08-29T03:11:00.399" v="97" actId="14100"/>
          <ac:spMkLst>
            <pc:docMk/>
            <pc:sldMk cId="2198197330" sldId="275"/>
            <ac:spMk id="18" creationId="{F0B8298D-00BA-2103-0B9D-3F786C293EB0}"/>
          </ac:spMkLst>
        </pc:spChg>
        <pc:picChg chg="mod">
          <ac:chgData name="Oluwatoyin Abolarin" userId="1ce78f8f2f84ac4b" providerId="LiveId" clId="{8BFF52CD-F248-42E6-AFA7-25776E307D85}" dt="2024-08-29T03:10:26.503" v="90" actId="1076"/>
          <ac:picMkLst>
            <pc:docMk/>
            <pc:sldMk cId="2198197330" sldId="275"/>
            <ac:picMk id="19" creationId="{0B23F0AA-DF54-2724-7D69-6091421F97C2}"/>
          </ac:picMkLst>
        </pc:picChg>
        <pc:picChg chg="mod">
          <ac:chgData name="Oluwatoyin Abolarin" userId="1ce78f8f2f84ac4b" providerId="LiveId" clId="{8BFF52CD-F248-42E6-AFA7-25776E307D85}" dt="2024-08-29T03:10:11.877" v="84" actId="14100"/>
          <ac:picMkLst>
            <pc:docMk/>
            <pc:sldMk cId="2198197330" sldId="275"/>
            <ac:picMk id="20" creationId="{4E643CF7-F421-599C-6793-61B266887214}"/>
          </ac:picMkLst>
        </pc:picChg>
        <pc:picChg chg="mod">
          <ac:chgData name="Oluwatoyin Abolarin" userId="1ce78f8f2f84ac4b" providerId="LiveId" clId="{8BFF52CD-F248-42E6-AFA7-25776E307D85}" dt="2024-08-29T03:10:22.363" v="88" actId="14100"/>
          <ac:picMkLst>
            <pc:docMk/>
            <pc:sldMk cId="2198197330" sldId="275"/>
            <ac:picMk id="21" creationId="{9CD2A414-BD7A-BBE1-18FA-F33AE879077E}"/>
          </ac:picMkLst>
        </pc:picChg>
        <pc:picChg chg="mod">
          <ac:chgData name="Oluwatoyin Abolarin" userId="1ce78f8f2f84ac4b" providerId="LiveId" clId="{8BFF52CD-F248-42E6-AFA7-25776E307D85}" dt="2024-08-29T03:10:16.075" v="86" actId="1076"/>
          <ac:picMkLst>
            <pc:docMk/>
            <pc:sldMk cId="2198197330" sldId="275"/>
            <ac:picMk id="22" creationId="{757F29B5-F766-2318-414A-FFA644E11D32}"/>
          </ac:picMkLst>
        </pc:picChg>
      </pc:sldChg>
      <pc:sldChg chg="modSp mod">
        <pc:chgData name="Oluwatoyin Abolarin" userId="1ce78f8f2f84ac4b" providerId="LiveId" clId="{8BFF52CD-F248-42E6-AFA7-25776E307D85}" dt="2024-08-29T03:04:14.287" v="26" actId="108"/>
        <pc:sldMkLst>
          <pc:docMk/>
          <pc:sldMk cId="1027815694" sldId="282"/>
        </pc:sldMkLst>
        <pc:spChg chg="mod">
          <ac:chgData name="Oluwatoyin Abolarin" userId="1ce78f8f2f84ac4b" providerId="LiveId" clId="{8BFF52CD-F248-42E6-AFA7-25776E307D85}" dt="2024-08-29T03:04:14.287" v="26" actId="108"/>
          <ac:spMkLst>
            <pc:docMk/>
            <pc:sldMk cId="1027815694" sldId="282"/>
            <ac:spMk id="4" creationId="{165891F3-75E4-F6BE-E447-62B4E5309C52}"/>
          </ac:spMkLst>
        </pc:spChg>
      </pc:sldChg>
      <pc:sldChg chg="modSp mod">
        <pc:chgData name="Oluwatoyin Abolarin" userId="1ce78f8f2f84ac4b" providerId="LiveId" clId="{8BFF52CD-F248-42E6-AFA7-25776E307D85}" dt="2024-08-29T03:09:15.998" v="75" actId="20577"/>
        <pc:sldMkLst>
          <pc:docMk/>
          <pc:sldMk cId="682643822" sldId="283"/>
        </pc:sldMkLst>
        <pc:spChg chg="mod">
          <ac:chgData name="Oluwatoyin Abolarin" userId="1ce78f8f2f84ac4b" providerId="LiveId" clId="{8BFF52CD-F248-42E6-AFA7-25776E307D85}" dt="2024-08-29T03:09:15.998" v="75" actId="20577"/>
          <ac:spMkLst>
            <pc:docMk/>
            <pc:sldMk cId="682643822" sldId="283"/>
            <ac:spMk id="5" creationId="{B225F0F0-7743-F0EB-40F2-D1A05907571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D42637-CA4E-F89D-FE56-82E75F8DD2A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59215675-06FF-AAA4-0F3F-835B0F84F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271E5576-6CF0-608C-0E00-29AC1333F113}"/>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80C56C7E-0D93-61CB-C86F-C47BC974FDB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EE76650-AC12-7D3C-72C6-384AD651AE2D}"/>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2528823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64CC5-A0A8-4A1D-0E28-F09786F81CF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88834C7C-C76C-9510-D9C4-58E60F30815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C55E052-B101-D644-C1C8-66155569DAA0}"/>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A3631A91-9017-2D9A-EB9D-D7FA7EC0E4D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7EE3368-410E-57B5-4CED-119C4182D40C}"/>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829476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61E014C-F9C0-E41E-5CD5-8E2D4F5898A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CB269CE-05C8-E420-B8D4-592D7FF1137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F60F90C-3A36-3B10-99EB-BF186024DC9C}"/>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E4595E6A-E00C-7AEA-D9B3-57E5DA7064D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280AAE9-2FD6-A75D-B266-B723BFB842B2}"/>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961241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37600636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671043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267587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4238865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A2CB008-AA0A-4DD5-AB44-0FE60F3715AD}" type="datetimeFigureOut">
              <a:rPr lang="es-MX" smtClean="0"/>
              <a:t>28/08/2024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39806161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A2CB008-AA0A-4DD5-AB44-0FE60F3715AD}" type="datetimeFigureOut">
              <a:rPr lang="es-MX" smtClean="0"/>
              <a:t>28/08/2024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2074558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2CB008-AA0A-4DD5-AB44-0FE60F3715AD}" type="datetimeFigureOut">
              <a:rPr lang="es-MX" smtClean="0"/>
              <a:t>28/08/2024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284000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3556610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8752E-614D-18A6-9103-7B83364CD66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D58D94D-EC30-99EC-1623-9A112A30652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44C12EF-1211-B8D7-61C9-2FC647D80C49}"/>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6DB5FB63-98D7-8756-4B69-2F2CBC8E229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65BDDCD-9118-AF16-64BB-158E8AD38681}"/>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1298536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926486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5557815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3612028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EE0C96-183D-ACAF-4C66-8133E0EB8F9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C5019E4-6D83-D838-A686-B4E59BD514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E62549F-DB95-9ED1-8977-62DEC5533017}"/>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71F8933F-1A17-7CB1-A1B2-6F7BB3D2C8E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5BC6D66-8928-A05F-D1AF-EA8054471E01}"/>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4116086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C5F829-A168-6DEF-998E-D2E7271B758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0DE8430-240F-CBB8-A535-08CBEA74B393}"/>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F3E17BDC-6986-E598-613E-FC02DD6145A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BEBEE804-75D6-8854-7A8A-7AF588446AC5}"/>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Marcador de pie de página 5">
            <a:extLst>
              <a:ext uri="{FF2B5EF4-FFF2-40B4-BE49-F238E27FC236}">
                <a16:creationId xmlns:a16="http://schemas.microsoft.com/office/drawing/2014/main" id="{CAA849CC-8FBE-D949-B02C-1DA9310D64C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91EFFC6-D86C-98B1-CEF0-C1B1B729C4B1}"/>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51074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4D856-066D-A7D1-2276-81B9D3321009}"/>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F61E485-90A0-0E28-12BA-576B777718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EA83B21-DA3F-3698-7E27-53D6A7D2A3C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284D50A-0936-9D46-6EB1-2EB731853B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E7F8CA0-E20D-D126-ECE5-0E48A9E6A05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9BD46EA-0C3E-CDAA-F429-B42E27062575}"/>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8" name="Marcador de pie de página 7">
            <a:extLst>
              <a:ext uri="{FF2B5EF4-FFF2-40B4-BE49-F238E27FC236}">
                <a16:creationId xmlns:a16="http://schemas.microsoft.com/office/drawing/2014/main" id="{2B27B1DB-DA29-0579-D6F6-BD51AB83665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C75B599C-B5AA-F2F1-3862-AB6A7A9E3199}"/>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44640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297F3-BFC1-8099-22E7-35BE93ECFCC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EBF9F376-A0A7-B652-FD0F-D98CD51E614F}"/>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4" name="Marcador de pie de página 3">
            <a:extLst>
              <a:ext uri="{FF2B5EF4-FFF2-40B4-BE49-F238E27FC236}">
                <a16:creationId xmlns:a16="http://schemas.microsoft.com/office/drawing/2014/main" id="{A709A5EC-0B68-EFF7-D8E2-D6E7CB775D23}"/>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06E1D00-B2FA-9D21-BAFB-18065CDED927}"/>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2943512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9353D59-8B73-C62E-E5F2-F7CEEA9518AE}"/>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3" name="Marcador de pie de página 2">
            <a:extLst>
              <a:ext uri="{FF2B5EF4-FFF2-40B4-BE49-F238E27FC236}">
                <a16:creationId xmlns:a16="http://schemas.microsoft.com/office/drawing/2014/main" id="{71E8F519-FAE7-809B-479D-333EF518AF1D}"/>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576A281-1DB7-13DF-23D9-60A16D426E0B}"/>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44873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9317A-BDAE-977F-FBAA-C6E1CA76E6B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1953EB2-DDD9-1836-2432-DAEDC3EB0C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F626CB5-A2AD-B551-DC9F-B4707C2AD0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BC2B711-F623-41EB-D0FF-36B2FD8F8195}"/>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Marcador de pie de página 5">
            <a:extLst>
              <a:ext uri="{FF2B5EF4-FFF2-40B4-BE49-F238E27FC236}">
                <a16:creationId xmlns:a16="http://schemas.microsoft.com/office/drawing/2014/main" id="{2B0182D4-F5C1-DD81-D893-2269812B0F2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1C9A0DB-147F-AE51-95E1-37ECD5107A95}"/>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3964816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FE133E-B060-1DFC-F3F3-2B7F4A4A192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24576508-5ADD-49BD-209A-45EFAE7F7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C391D4B-697D-0A46-2516-6B38F29A5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BF7E007-4B21-B953-2614-7A4D2FE8FD9E}"/>
              </a:ext>
            </a:extLst>
          </p:cNvPr>
          <p:cNvSpPr>
            <a:spLocks noGrp="1"/>
          </p:cNvSpPr>
          <p:nvPr>
            <p:ph type="dt" sz="half" idx="10"/>
          </p:nvPr>
        </p:nvSpPr>
        <p:spPr/>
        <p:txBody>
          <a:bodyPr/>
          <a:lstStyle/>
          <a:p>
            <a:fld id="{1A2CB008-AA0A-4DD5-AB44-0FE60F3715AD}" type="datetimeFigureOut">
              <a:rPr lang="es-MX" smtClean="0"/>
              <a:t>28/08/2024</a:t>
            </a:fld>
            <a:endParaRPr lang="es-MX"/>
          </a:p>
        </p:txBody>
      </p:sp>
      <p:sp>
        <p:nvSpPr>
          <p:cNvPr id="6" name="Marcador de pie de página 5">
            <a:extLst>
              <a:ext uri="{FF2B5EF4-FFF2-40B4-BE49-F238E27FC236}">
                <a16:creationId xmlns:a16="http://schemas.microsoft.com/office/drawing/2014/main" id="{0896926E-947D-212D-FF8E-9E8D5BB543F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47FAA07-3908-448E-D804-FD429E9C80AC}"/>
              </a:ext>
            </a:extLst>
          </p:cNvPr>
          <p:cNvSpPr>
            <a:spLocks noGrp="1"/>
          </p:cNvSpPr>
          <p:nvPr>
            <p:ph type="sldNum" sz="quarter" idx="12"/>
          </p:nvPr>
        </p:nvSpPr>
        <p:spPr/>
        <p:txBody>
          <a:bodyPr/>
          <a:lstStyle/>
          <a:p>
            <a:fld id="{9F9DB4CF-C212-44E1-BB28-544CF1664A1E}" type="slidenum">
              <a:rPr lang="es-MX" smtClean="0"/>
              <a:t>‹#›</a:t>
            </a:fld>
            <a:endParaRPr lang="es-MX"/>
          </a:p>
        </p:txBody>
      </p:sp>
    </p:spTree>
    <p:extLst>
      <p:ext uri="{BB962C8B-B14F-4D97-AF65-F5344CB8AC3E}">
        <p14:creationId xmlns:p14="http://schemas.microsoft.com/office/powerpoint/2010/main" val="1926113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0B32020-4A90-1A3E-AD32-37464FE35B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C6CCB36-9162-BBBC-D4E1-BEE127610C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6F9680F-F51F-5A2E-F225-96B3CB5F05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2CB008-AA0A-4DD5-AB44-0FE60F3715AD}" type="datetimeFigureOut">
              <a:rPr lang="es-MX" smtClean="0"/>
              <a:t>28/08/2024</a:t>
            </a:fld>
            <a:endParaRPr lang="es-MX"/>
          </a:p>
        </p:txBody>
      </p:sp>
      <p:sp>
        <p:nvSpPr>
          <p:cNvPr id="5" name="Marcador de pie de página 4">
            <a:extLst>
              <a:ext uri="{FF2B5EF4-FFF2-40B4-BE49-F238E27FC236}">
                <a16:creationId xmlns:a16="http://schemas.microsoft.com/office/drawing/2014/main" id="{11B7BB0F-2B96-6743-B35C-3D699E10E4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114B3BA8-9B54-39CC-04B4-CF9523CA37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DB4CF-C212-44E1-BB28-544CF1664A1E}" type="slidenum">
              <a:rPr lang="es-MX" smtClean="0"/>
              <a:t>‹#›</a:t>
            </a:fld>
            <a:endParaRPr lang="es-MX"/>
          </a:p>
        </p:txBody>
      </p:sp>
    </p:spTree>
    <p:extLst>
      <p:ext uri="{BB962C8B-B14F-4D97-AF65-F5344CB8AC3E}">
        <p14:creationId xmlns:p14="http://schemas.microsoft.com/office/powerpoint/2010/main" val="20015482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2CB008-AA0A-4DD5-AB44-0FE60F3715AD}" type="datetimeFigureOut">
              <a:rPr lang="es-MX" smtClean="0"/>
              <a:t>28/08/2024</a:t>
            </a:fld>
            <a:endParaRPr lang="es-MX"/>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9DB4CF-C212-44E1-BB28-544CF1664A1E}" type="slidenum">
              <a:rPr lang="es-MX" smtClean="0"/>
              <a:t>‹#›</a:t>
            </a:fld>
            <a:endParaRPr lang="es-MX"/>
          </a:p>
        </p:txBody>
      </p:sp>
    </p:spTree>
    <p:extLst>
      <p:ext uri="{BB962C8B-B14F-4D97-AF65-F5344CB8AC3E}">
        <p14:creationId xmlns:p14="http://schemas.microsoft.com/office/powerpoint/2010/main" val="2982279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arxiv.org/abs/1706.03762"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en.wikipedia.org/wiki/OpenCV" TargetMode="External"/><Relationship Id="rId2" Type="http://schemas.openxmlformats.org/officeDocument/2006/relationships/hyperlink" Target="https://arxiv.org/abs/2002.05709" TargetMode="External"/><Relationship Id="rId1" Type="http://schemas.openxmlformats.org/officeDocument/2006/relationships/slideLayout" Target="../slideLayouts/slideLayout18.xml"/><Relationship Id="rId4" Type="http://schemas.openxmlformats.org/officeDocument/2006/relationships/hyperlink" Target="https://es.wikipedia.org/wiki/Veh%C3%ADculo_aut%C3%B3nom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descr="close up Artificial Intelligence technology brain for backgrounds">
            <a:extLst>
              <a:ext uri="{FF2B5EF4-FFF2-40B4-BE49-F238E27FC236}">
                <a16:creationId xmlns:a16="http://schemas.microsoft.com/office/drawing/2014/main" id="{828C45B1-5C19-BEF7-3216-B049FF958393}"/>
              </a:ext>
            </a:extLst>
          </p:cNvPr>
          <p:cNvPicPr>
            <a:picLocks noChangeAspect="1"/>
          </p:cNvPicPr>
          <p:nvPr/>
        </p:nvPicPr>
        <p:blipFill>
          <a:blip r:embed="rId2"/>
          <a:srcRect l="32539" r="-1" b="-1"/>
          <a:stretch/>
        </p:blipFill>
        <p:spPr>
          <a:xfrm>
            <a:off x="20" y="10"/>
            <a:ext cx="6931132" cy="6857990"/>
          </a:xfrm>
          <a:prstGeom prst="rect">
            <a:avLst/>
          </a:prstGeom>
        </p:spPr>
      </p:pic>
      <p:sp>
        <p:nvSpPr>
          <p:cNvPr id="2" name="Título 1">
            <a:extLst>
              <a:ext uri="{FF2B5EF4-FFF2-40B4-BE49-F238E27FC236}">
                <a16:creationId xmlns:a16="http://schemas.microsoft.com/office/drawing/2014/main" id="{50B72595-25BC-C152-2F69-B8DC4EE1DB6F}"/>
              </a:ext>
            </a:extLst>
          </p:cNvPr>
          <p:cNvSpPr>
            <a:spLocks noGrp="1"/>
          </p:cNvSpPr>
          <p:nvPr>
            <p:ph type="ctrTitle"/>
          </p:nvPr>
        </p:nvSpPr>
        <p:spPr>
          <a:xfrm>
            <a:off x="7167418" y="1089892"/>
            <a:ext cx="4678782" cy="2059708"/>
          </a:xfrm>
        </p:spPr>
        <p:txBody>
          <a:bodyPr anchor="b">
            <a:normAutofit/>
          </a:bodyPr>
          <a:lstStyle/>
          <a:p>
            <a:r>
              <a:rPr lang="en-US" sz="4000" dirty="0"/>
              <a:t>ITAI-1378 </a:t>
            </a:r>
            <a:br>
              <a:rPr lang="en-US" sz="4000" dirty="0"/>
            </a:br>
            <a:r>
              <a:rPr lang="en-US" sz="4000" dirty="0"/>
              <a:t>Great Achiever Team</a:t>
            </a:r>
            <a:br>
              <a:rPr lang="en-US" sz="4000" dirty="0"/>
            </a:br>
            <a:endParaRPr lang="es-MX" sz="4000" dirty="0"/>
          </a:p>
        </p:txBody>
      </p:sp>
      <p:sp>
        <p:nvSpPr>
          <p:cNvPr id="3" name="Subtítulo 2">
            <a:extLst>
              <a:ext uri="{FF2B5EF4-FFF2-40B4-BE49-F238E27FC236}">
                <a16:creationId xmlns:a16="http://schemas.microsoft.com/office/drawing/2014/main" id="{68042692-E6CA-9E07-0C1D-D552AB17FCC6}"/>
              </a:ext>
            </a:extLst>
          </p:cNvPr>
          <p:cNvSpPr>
            <a:spLocks noGrp="1"/>
          </p:cNvSpPr>
          <p:nvPr>
            <p:ph type="subTitle" idx="1"/>
          </p:nvPr>
        </p:nvSpPr>
        <p:spPr>
          <a:xfrm>
            <a:off x="7535756" y="3639127"/>
            <a:ext cx="4308672" cy="2579562"/>
          </a:xfrm>
        </p:spPr>
        <p:txBody>
          <a:bodyPr anchor="t">
            <a:normAutofit/>
          </a:bodyPr>
          <a:lstStyle/>
          <a:p>
            <a:r>
              <a:rPr lang="es-MX" sz="1800" dirty="0" err="1"/>
              <a:t>Oluwatoyin</a:t>
            </a:r>
            <a:r>
              <a:rPr lang="es-MX" sz="1800" dirty="0"/>
              <a:t> </a:t>
            </a:r>
            <a:r>
              <a:rPr lang="es-MX" sz="1800" dirty="0" err="1"/>
              <a:t>Abolarin</a:t>
            </a:r>
            <a:endParaRPr lang="es-MX" sz="1800" dirty="0"/>
          </a:p>
          <a:p>
            <a:r>
              <a:rPr lang="es-MX" sz="1800" dirty="0" err="1"/>
              <a:t>Andre</a:t>
            </a:r>
            <a:r>
              <a:rPr lang="es-MX" sz="1800" dirty="0"/>
              <a:t> Ellis</a:t>
            </a:r>
          </a:p>
          <a:p>
            <a:r>
              <a:rPr lang="es-MX" sz="1800" dirty="0" err="1"/>
              <a:t>Sharise</a:t>
            </a:r>
            <a:r>
              <a:rPr lang="es-MX" sz="1800" dirty="0"/>
              <a:t> </a:t>
            </a:r>
            <a:r>
              <a:rPr lang="es-MX" sz="1800" dirty="0" err="1"/>
              <a:t>Grigggs</a:t>
            </a:r>
            <a:endParaRPr lang="es-MX" sz="1800" dirty="0"/>
          </a:p>
          <a:p>
            <a:r>
              <a:rPr lang="es-MX" sz="1800" dirty="0" err="1"/>
              <a:t>Khanh</a:t>
            </a:r>
            <a:r>
              <a:rPr lang="es-MX" sz="1800" dirty="0"/>
              <a:t> </a:t>
            </a:r>
            <a:r>
              <a:rPr lang="es-MX" sz="1800" dirty="0" err="1"/>
              <a:t>Huynh</a:t>
            </a:r>
            <a:endParaRPr lang="es-MX" sz="1800" dirty="0"/>
          </a:p>
          <a:p>
            <a:r>
              <a:rPr lang="es-MX" sz="1800" dirty="0"/>
              <a:t>Enrique Quintero </a:t>
            </a:r>
            <a:r>
              <a:rPr lang="es-MX" sz="1800" dirty="0" err="1"/>
              <a:t>Garcia</a:t>
            </a:r>
            <a:endParaRPr lang="es-MX" sz="1800" dirty="0"/>
          </a:p>
        </p:txBody>
      </p:sp>
      <p:cxnSp>
        <p:nvCxnSpPr>
          <p:cNvPr id="11" name="Straight Connector 10">
            <a:extLst>
              <a:ext uri="{FF2B5EF4-FFF2-40B4-BE49-F238E27FC236}">
                <a16:creationId xmlns:a16="http://schemas.microsoft.com/office/drawing/2014/main" id="{6CA391F1-4B2C-521B-F6A5-52C74B3034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5848" y="4711579"/>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792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2E9C9-D123-D7AD-51DA-030752AF48B9}"/>
              </a:ext>
            </a:extLst>
          </p:cNvPr>
          <p:cNvSpPr>
            <a:spLocks noGrp="1"/>
          </p:cNvSpPr>
          <p:nvPr>
            <p:ph type="title"/>
          </p:nvPr>
        </p:nvSpPr>
        <p:spPr/>
        <p:txBody>
          <a:bodyPr/>
          <a:lstStyle/>
          <a:p>
            <a:pPr algn="ctr"/>
            <a:r>
              <a:rPr lang="en-US" dirty="0"/>
              <a:t>People who influenced Computer Vision in 2020 (contd).</a:t>
            </a:r>
          </a:p>
        </p:txBody>
      </p:sp>
      <p:sp>
        <p:nvSpPr>
          <p:cNvPr id="4" name="TextBox 3">
            <a:extLst>
              <a:ext uri="{FF2B5EF4-FFF2-40B4-BE49-F238E27FC236}">
                <a16:creationId xmlns:a16="http://schemas.microsoft.com/office/drawing/2014/main" id="{165891F3-75E4-F6BE-E447-62B4E5309C52}"/>
              </a:ext>
            </a:extLst>
          </p:cNvPr>
          <p:cNvSpPr txBox="1"/>
          <p:nvPr/>
        </p:nvSpPr>
        <p:spPr>
          <a:xfrm>
            <a:off x="757381" y="2032000"/>
            <a:ext cx="9827491" cy="2308324"/>
          </a:xfrm>
          <a:prstGeom prst="rect">
            <a:avLst/>
          </a:prstGeom>
          <a:noFill/>
        </p:spPr>
        <p:txBody>
          <a:bodyPr wrap="square">
            <a:spAutoFit/>
          </a:bodyPr>
          <a:lstStyle/>
          <a:p>
            <a:r>
              <a:rPr lang="en-US" b="1" dirty="0"/>
              <a:t>Abhinav Gupta: </a:t>
            </a:r>
            <a:r>
              <a:rPr lang="en-US" dirty="0"/>
              <a:t>Worked on advancements in robotic perception and object detection, influencing practical applications of computer vision.</a:t>
            </a:r>
            <a:endParaRPr lang="en-US" sz="4000" dirty="0">
              <a:ea typeface="+mj-ea"/>
              <a:cs typeface="+mj-cs"/>
            </a:endParaRPr>
          </a:p>
          <a:p>
            <a:endParaRPr lang="en-US" dirty="0"/>
          </a:p>
          <a:p>
            <a:r>
              <a:rPr lang="en-US" b="1" dirty="0"/>
              <a:t>Ari </a:t>
            </a:r>
            <a:r>
              <a:rPr lang="en-US" b="1" dirty="0" err="1"/>
              <a:t>Morcos</a:t>
            </a:r>
            <a:r>
              <a:rPr lang="en-US" b="1" dirty="0"/>
              <a:t>: </a:t>
            </a:r>
            <a:r>
              <a:rPr lang="en-US" dirty="0"/>
              <a:t>Contributed to self-supervised learning techniques, such as </a:t>
            </a:r>
            <a:r>
              <a:rPr lang="en-US" dirty="0" err="1"/>
              <a:t>SimCLR</a:t>
            </a:r>
            <a:r>
              <a:rPr lang="en-US" dirty="0"/>
              <a:t>, which improved image representation from unlabeled data.</a:t>
            </a:r>
          </a:p>
          <a:p>
            <a:endParaRPr lang="en-US" dirty="0"/>
          </a:p>
          <a:p>
            <a:r>
              <a:rPr lang="en-US" b="1" dirty="0"/>
              <a:t>Jitendra Malik: </a:t>
            </a:r>
            <a:r>
              <a:rPr lang="en-US" dirty="0"/>
              <a:t>Made significant contributions to computer vision research and the development of neural representation techniques, including Neural Radiance Fields (</a:t>
            </a:r>
            <a:r>
              <a:rPr lang="en-US" dirty="0" err="1"/>
              <a:t>NeRF</a:t>
            </a:r>
            <a:r>
              <a:rPr lang="en-US" dirty="0"/>
              <a:t>).</a:t>
            </a:r>
          </a:p>
        </p:txBody>
      </p:sp>
    </p:spTree>
    <p:extLst>
      <p:ext uri="{BB962C8B-B14F-4D97-AF65-F5344CB8AC3E}">
        <p14:creationId xmlns:p14="http://schemas.microsoft.com/office/powerpoint/2010/main" val="102781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FAF68CB5-D519-4070-A998-B86F0FB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Imagen 19">
            <a:extLst>
              <a:ext uri="{FF2B5EF4-FFF2-40B4-BE49-F238E27FC236}">
                <a16:creationId xmlns:a16="http://schemas.microsoft.com/office/drawing/2014/main" id="{4E643CF7-F421-599C-6793-61B266887214}"/>
              </a:ext>
            </a:extLst>
          </p:cNvPr>
          <p:cNvPicPr>
            <a:picLocks noChangeAspect="1"/>
          </p:cNvPicPr>
          <p:nvPr/>
        </p:nvPicPr>
        <p:blipFill>
          <a:blip r:embed="rId2"/>
          <a:srcRect l="16575" r="15412" b="1"/>
          <a:stretch/>
        </p:blipFill>
        <p:spPr>
          <a:xfrm>
            <a:off x="312678" y="659022"/>
            <a:ext cx="2612937" cy="2612937"/>
          </a:xfrm>
          <a:custGeom>
            <a:avLst/>
            <a:gdLst/>
            <a:ahLst/>
            <a:cxnLst/>
            <a:rect l="l" t="t" r="r" b="b"/>
            <a:pathLst>
              <a:path w="2769973" h="2769973">
                <a:moveTo>
                  <a:pt x="133430" y="0"/>
                </a:moveTo>
                <a:lnTo>
                  <a:pt x="2636543" y="0"/>
                </a:lnTo>
                <a:cubicBezTo>
                  <a:pt x="2710234" y="0"/>
                  <a:pt x="2769973" y="59739"/>
                  <a:pt x="2769973" y="133430"/>
                </a:cubicBezTo>
                <a:lnTo>
                  <a:pt x="2769973" y="2636543"/>
                </a:lnTo>
                <a:cubicBezTo>
                  <a:pt x="2769973" y="2710234"/>
                  <a:pt x="2710234" y="2769973"/>
                  <a:pt x="2636543" y="2769973"/>
                </a:cubicBezTo>
                <a:lnTo>
                  <a:pt x="133430" y="2769973"/>
                </a:lnTo>
                <a:cubicBezTo>
                  <a:pt x="59739" y="2769973"/>
                  <a:pt x="0" y="2710234"/>
                  <a:pt x="0" y="2636543"/>
                </a:cubicBezTo>
                <a:lnTo>
                  <a:pt x="0" y="133430"/>
                </a:lnTo>
                <a:cubicBezTo>
                  <a:pt x="0" y="59739"/>
                  <a:pt x="59739" y="0"/>
                  <a:pt x="133430" y="0"/>
                </a:cubicBezTo>
                <a:close/>
              </a:path>
            </a:pathLst>
          </a:custGeom>
        </p:spPr>
      </p:pic>
      <p:pic>
        <p:nvPicPr>
          <p:cNvPr id="22" name="Imagen 21">
            <a:extLst>
              <a:ext uri="{FF2B5EF4-FFF2-40B4-BE49-F238E27FC236}">
                <a16:creationId xmlns:a16="http://schemas.microsoft.com/office/drawing/2014/main" id="{757F29B5-F766-2318-414A-FFA644E11D32}"/>
              </a:ext>
            </a:extLst>
          </p:cNvPr>
          <p:cNvPicPr>
            <a:picLocks noChangeAspect="1"/>
          </p:cNvPicPr>
          <p:nvPr/>
        </p:nvPicPr>
        <p:blipFill>
          <a:blip r:embed="rId3"/>
          <a:srcRect l="23674" r="26325" b="-1"/>
          <a:stretch/>
        </p:blipFill>
        <p:spPr>
          <a:xfrm>
            <a:off x="3123996" y="659022"/>
            <a:ext cx="2582705" cy="2582705"/>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21" name="Imagen 20">
            <a:extLst>
              <a:ext uri="{FF2B5EF4-FFF2-40B4-BE49-F238E27FC236}">
                <a16:creationId xmlns:a16="http://schemas.microsoft.com/office/drawing/2014/main" id="{9CD2A414-BD7A-BBE1-18FA-F33AE879077E}"/>
              </a:ext>
            </a:extLst>
          </p:cNvPr>
          <p:cNvPicPr>
            <a:picLocks noChangeAspect="1"/>
          </p:cNvPicPr>
          <p:nvPr/>
        </p:nvPicPr>
        <p:blipFill>
          <a:blip r:embed="rId4"/>
          <a:srcRect l="36120" r="180" b="2"/>
          <a:stretch/>
        </p:blipFill>
        <p:spPr>
          <a:xfrm>
            <a:off x="286369" y="3428994"/>
            <a:ext cx="2679530" cy="2679530"/>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19" name="Imagen 18">
            <a:extLst>
              <a:ext uri="{FF2B5EF4-FFF2-40B4-BE49-F238E27FC236}">
                <a16:creationId xmlns:a16="http://schemas.microsoft.com/office/drawing/2014/main" id="{0B23F0AA-DF54-2724-7D69-6091421F97C2}"/>
              </a:ext>
            </a:extLst>
          </p:cNvPr>
          <p:cNvPicPr>
            <a:picLocks noChangeAspect="1"/>
          </p:cNvPicPr>
          <p:nvPr/>
        </p:nvPicPr>
        <p:blipFill>
          <a:blip r:embed="rId5"/>
          <a:srcRect l="19759" r="24054"/>
          <a:stretch/>
        </p:blipFill>
        <p:spPr>
          <a:xfrm>
            <a:off x="3073768" y="3435378"/>
            <a:ext cx="2679530" cy="2679531"/>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29" name="Arc 2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7783403" y="326268"/>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ítulo 1">
            <a:extLst>
              <a:ext uri="{FF2B5EF4-FFF2-40B4-BE49-F238E27FC236}">
                <a16:creationId xmlns:a16="http://schemas.microsoft.com/office/drawing/2014/main" id="{FA4E14F8-13FD-5576-42B8-7D32B882E729}"/>
              </a:ext>
            </a:extLst>
          </p:cNvPr>
          <p:cNvSpPr>
            <a:spLocks noGrp="1"/>
          </p:cNvSpPr>
          <p:nvPr>
            <p:ph type="title"/>
          </p:nvPr>
        </p:nvSpPr>
        <p:spPr>
          <a:xfrm>
            <a:off x="-1126836" y="-628073"/>
            <a:ext cx="13318835" cy="1896435"/>
          </a:xfrm>
        </p:spPr>
        <p:txBody>
          <a:bodyPr vert="horz" lIns="91440" tIns="45720" rIns="91440" bIns="45720" rtlCol="0" anchor="ctr">
            <a:noAutofit/>
          </a:bodyPr>
          <a:lstStyle/>
          <a:p>
            <a:pPr algn="ctr"/>
            <a:r>
              <a:rPr lang="en-US" sz="2800" dirty="0"/>
              <a:t>Impactful Applications of Computer Vision in 2020</a:t>
            </a:r>
            <a:endParaRPr kumimoji="0" lang="en-US" altLang="es-MX" sz="2800" b="0" i="0" u="none" strike="noStrike" kern="1200" cap="none" normalizeH="0" baseline="0" dirty="0">
              <a:ln>
                <a:noFill/>
              </a:ln>
              <a:solidFill>
                <a:schemeClr val="tx1"/>
              </a:solidFill>
              <a:effectLst/>
              <a:latin typeface="+mj-lt"/>
              <a:ea typeface="+mj-ea"/>
              <a:cs typeface="+mj-cs"/>
            </a:endParaRPr>
          </a:p>
        </p:txBody>
      </p:sp>
      <p:sp>
        <p:nvSpPr>
          <p:cNvPr id="18" name="CuadroTexto 17">
            <a:extLst>
              <a:ext uri="{FF2B5EF4-FFF2-40B4-BE49-F238E27FC236}">
                <a16:creationId xmlns:a16="http://schemas.microsoft.com/office/drawing/2014/main" id="{F0B8298D-00BA-2103-0B9D-3F786C293EB0}"/>
              </a:ext>
            </a:extLst>
          </p:cNvPr>
          <p:cNvSpPr txBox="1"/>
          <p:nvPr/>
        </p:nvSpPr>
        <p:spPr>
          <a:xfrm>
            <a:off x="5951679" y="434109"/>
            <a:ext cx="6018647" cy="576485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600" b="1" i="0" dirty="0">
                <a:effectLst/>
              </a:rPr>
              <a:t>Autonomous Vehicles</a:t>
            </a:r>
            <a:r>
              <a:rPr lang="en-US" sz="1600" b="0" i="0" dirty="0">
                <a:effectLst/>
              </a:rPr>
              <a:t>: Modern advancements like Vision Transformers and SSL methods are used to enhance visual understanding in self-driving cars, making them more reliable and safer.</a:t>
            </a:r>
          </a:p>
          <a:p>
            <a:pPr indent="-228600">
              <a:lnSpc>
                <a:spcPct val="90000"/>
              </a:lnSpc>
              <a:spcAft>
                <a:spcPts val="600"/>
              </a:spcAft>
              <a:buFont typeface="Arial" panose="020B0604020202020204" pitchFamily="34" charset="0"/>
              <a:buChar char="•"/>
            </a:pPr>
            <a:endParaRPr lang="en-US" sz="1600" b="1" i="0" dirty="0">
              <a:effectLst/>
            </a:endParaRPr>
          </a:p>
          <a:p>
            <a:pPr indent="-228600">
              <a:lnSpc>
                <a:spcPct val="90000"/>
              </a:lnSpc>
              <a:spcAft>
                <a:spcPts val="600"/>
              </a:spcAft>
              <a:buFont typeface="Arial" panose="020B0604020202020204" pitchFamily="34" charset="0"/>
              <a:buChar char="•"/>
            </a:pPr>
            <a:r>
              <a:rPr lang="en-US" sz="1600" b="1" i="0" dirty="0">
                <a:effectLst/>
              </a:rPr>
              <a:t>Healthcare Diagnostics: </a:t>
            </a:r>
            <a:r>
              <a:rPr lang="en-US" sz="1600" b="0" i="0" dirty="0">
                <a:effectLst/>
              </a:rPr>
              <a:t>AI-based imaging continues to grow, especially with self-supervised learning improving performance without relying on large labeled datasets.</a:t>
            </a:r>
            <a:br>
              <a:rPr lang="en-US" sz="1600" b="0" i="0" dirty="0">
                <a:effectLst/>
              </a:rPr>
            </a:br>
            <a:endParaRPr lang="en-US" sz="1600" dirty="0"/>
          </a:p>
          <a:p>
            <a:pPr indent="-228600">
              <a:lnSpc>
                <a:spcPct val="90000"/>
              </a:lnSpc>
              <a:spcAft>
                <a:spcPts val="600"/>
              </a:spcAft>
              <a:buFont typeface="Arial" panose="020B0604020202020204" pitchFamily="34" charset="0"/>
              <a:buChar char="•"/>
            </a:pPr>
            <a:r>
              <a:rPr lang="en-US" sz="1600" b="1" i="0" dirty="0">
                <a:effectLst/>
              </a:rPr>
              <a:t>3D Vision for AR/VR: </a:t>
            </a:r>
            <a:r>
              <a:rPr lang="en-US" sz="1600" b="0" i="0" dirty="0" err="1">
                <a:effectLst/>
              </a:rPr>
              <a:t>NeRF</a:t>
            </a:r>
            <a:r>
              <a:rPr lang="en-US" sz="1600" b="0" i="0" dirty="0">
                <a:effectLst/>
              </a:rPr>
              <a:t> is now widely used to create highly immersive 3D environments, boosting virtual simulations, architecture, and gaming experiences.</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b="1" i="0" dirty="0">
                <a:effectLst/>
              </a:rPr>
              <a:t>Text-to-Image Systems: </a:t>
            </a:r>
            <a:r>
              <a:rPr lang="en-US" sz="1600" b="0" i="0" dirty="0">
                <a:effectLst/>
              </a:rPr>
              <a:t>Tools like DALL-E have revolutionized content creation, offering a wide range of applications in design, marketing, and entertainment through automated visual generation from textual inputs.</a:t>
            </a:r>
            <a:br>
              <a:rPr lang="en-US" sz="1600" b="0" i="0" dirty="0">
                <a:effectLst/>
              </a:rPr>
            </a:br>
            <a:endParaRPr lang="en-US" sz="1600" dirty="0"/>
          </a:p>
          <a:p>
            <a:pPr indent="-228600">
              <a:lnSpc>
                <a:spcPct val="90000"/>
              </a:lnSpc>
              <a:spcAft>
                <a:spcPts val="600"/>
              </a:spcAft>
              <a:buFont typeface="Arial" panose="020B0604020202020204" pitchFamily="34" charset="0"/>
              <a:buChar char="•"/>
            </a:pPr>
            <a:r>
              <a:rPr lang="en-US" sz="1600" b="1" i="0" dirty="0">
                <a:effectLst/>
              </a:rPr>
              <a:t>Real-time Facial Recognition and Biometrics: </a:t>
            </a:r>
            <a:r>
              <a:rPr lang="en-US" sz="1600" b="0" i="0" dirty="0">
                <a:effectLst/>
              </a:rPr>
              <a:t>Advanced vision models are enhancing surveillance, security, and authentication systems, making them more accurate and scalable.</a:t>
            </a:r>
            <a:br>
              <a:rPr lang="en-US" sz="1600" b="0" i="0" dirty="0">
                <a:effectLst/>
              </a:rPr>
            </a:br>
            <a:endParaRPr lang="en-US" sz="1600" dirty="0"/>
          </a:p>
          <a:p>
            <a:pPr indent="-228600">
              <a:lnSpc>
                <a:spcPct val="90000"/>
              </a:lnSpc>
              <a:spcAft>
                <a:spcPts val="600"/>
              </a:spcAft>
              <a:buFont typeface="Arial" panose="020B0604020202020204" pitchFamily="34" charset="0"/>
              <a:buChar char="•"/>
            </a:pPr>
            <a:r>
              <a:rPr lang="en-US" sz="1600" b="0" i="0" dirty="0">
                <a:effectLst/>
              </a:rPr>
              <a:t>Robotics and Drones: Deep learning and vision transformers are enabling real-time perception and decision-making in robots and drones, making them more effective in tasks like exploration, mapping, and deliveries.</a:t>
            </a:r>
          </a:p>
        </p:txBody>
      </p:sp>
    </p:spTree>
    <p:extLst>
      <p:ext uri="{BB962C8B-B14F-4D97-AF65-F5344CB8AC3E}">
        <p14:creationId xmlns:p14="http://schemas.microsoft.com/office/powerpoint/2010/main" val="2198197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9FB12D-6633-4704-BEC9-4FB2A4A7F6E8}"/>
              </a:ext>
            </a:extLst>
          </p:cNvPr>
          <p:cNvSpPr>
            <a:spLocks noGrp="1"/>
          </p:cNvSpPr>
          <p:nvPr>
            <p:ph type="title"/>
          </p:nvPr>
        </p:nvSpPr>
        <p:spPr/>
        <p:txBody>
          <a:bodyPr/>
          <a:lstStyle/>
          <a:p>
            <a:pPr algn="ctr"/>
            <a:r>
              <a:rPr lang="en-US" dirty="0"/>
              <a:t>Visual Timeline of Computer Vision Advancements in the 2010s</a:t>
            </a:r>
            <a:endParaRPr lang="es-MX" dirty="0"/>
          </a:p>
        </p:txBody>
      </p:sp>
      <p:sp>
        <p:nvSpPr>
          <p:cNvPr id="4" name="Elipse 3">
            <a:extLst>
              <a:ext uri="{FF2B5EF4-FFF2-40B4-BE49-F238E27FC236}">
                <a16:creationId xmlns:a16="http://schemas.microsoft.com/office/drawing/2014/main" id="{2521E500-5A3E-886E-E20E-17FD176585A6}"/>
              </a:ext>
            </a:extLst>
          </p:cNvPr>
          <p:cNvSpPr/>
          <p:nvPr/>
        </p:nvSpPr>
        <p:spPr>
          <a:xfrm>
            <a:off x="498987" y="2035278"/>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2010</a:t>
            </a:r>
          </a:p>
          <a:p>
            <a:pPr algn="ctr"/>
            <a:r>
              <a:rPr lang="en-US" sz="1400" dirty="0"/>
              <a:t>ImageNet</a:t>
            </a:r>
            <a:endParaRPr lang="es-MX" sz="1400" dirty="0"/>
          </a:p>
        </p:txBody>
      </p:sp>
      <p:sp>
        <p:nvSpPr>
          <p:cNvPr id="5" name="Elipse 4">
            <a:extLst>
              <a:ext uri="{FF2B5EF4-FFF2-40B4-BE49-F238E27FC236}">
                <a16:creationId xmlns:a16="http://schemas.microsoft.com/office/drawing/2014/main" id="{26A871BC-03C6-A036-9E63-EEBDDA6873D6}"/>
              </a:ext>
            </a:extLst>
          </p:cNvPr>
          <p:cNvSpPr/>
          <p:nvPr/>
        </p:nvSpPr>
        <p:spPr>
          <a:xfrm>
            <a:off x="1960552" y="3832793"/>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2012</a:t>
            </a:r>
          </a:p>
          <a:p>
            <a:pPr algn="ctr"/>
            <a:r>
              <a:rPr lang="en-US" sz="1400" dirty="0" err="1"/>
              <a:t>AlexNet</a:t>
            </a:r>
            <a:endParaRPr lang="en-US" sz="1400" dirty="0"/>
          </a:p>
          <a:p>
            <a:pPr algn="ctr"/>
            <a:r>
              <a:rPr lang="en-US" sz="1400" dirty="0"/>
              <a:t>OpenCV.org</a:t>
            </a:r>
            <a:endParaRPr lang="es-MX" sz="1400" dirty="0"/>
          </a:p>
        </p:txBody>
      </p:sp>
      <p:sp>
        <p:nvSpPr>
          <p:cNvPr id="6" name="Elipse 5">
            <a:extLst>
              <a:ext uri="{FF2B5EF4-FFF2-40B4-BE49-F238E27FC236}">
                <a16:creationId xmlns:a16="http://schemas.microsoft.com/office/drawing/2014/main" id="{3993B83C-1B02-8BFC-D8E0-F42702DECC75}"/>
              </a:ext>
            </a:extLst>
          </p:cNvPr>
          <p:cNvSpPr/>
          <p:nvPr/>
        </p:nvSpPr>
        <p:spPr>
          <a:xfrm>
            <a:off x="3779272" y="1993356"/>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2014</a:t>
            </a:r>
          </a:p>
          <a:p>
            <a:pPr algn="ctr"/>
            <a:r>
              <a:rPr lang="en-US" sz="1400" dirty="0"/>
              <a:t>GAN</a:t>
            </a:r>
            <a:endParaRPr lang="es-MX" sz="1400" dirty="0"/>
          </a:p>
        </p:txBody>
      </p:sp>
      <p:sp>
        <p:nvSpPr>
          <p:cNvPr id="7" name="Elipse 6">
            <a:extLst>
              <a:ext uri="{FF2B5EF4-FFF2-40B4-BE49-F238E27FC236}">
                <a16:creationId xmlns:a16="http://schemas.microsoft.com/office/drawing/2014/main" id="{BAEA5756-8D2D-0158-0783-1C9D8E921ED7}"/>
              </a:ext>
            </a:extLst>
          </p:cNvPr>
          <p:cNvSpPr/>
          <p:nvPr/>
        </p:nvSpPr>
        <p:spPr>
          <a:xfrm>
            <a:off x="5565793" y="3576040"/>
            <a:ext cx="1565787" cy="132556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2015</a:t>
            </a:r>
          </a:p>
          <a:p>
            <a:pPr algn="ctr"/>
            <a:r>
              <a:rPr lang="en-US" sz="1400" dirty="0" err="1"/>
              <a:t>RestNET</a:t>
            </a:r>
            <a:endParaRPr lang="en-US" sz="1400" dirty="0"/>
          </a:p>
          <a:p>
            <a:pPr algn="ctr"/>
            <a:r>
              <a:rPr lang="en-US" sz="1400" dirty="0"/>
              <a:t>TensorFlow</a:t>
            </a:r>
          </a:p>
          <a:p>
            <a:pPr algn="ctr"/>
            <a:r>
              <a:rPr lang="en-US" sz="1400" dirty="0" err="1"/>
              <a:t>Keras</a:t>
            </a:r>
            <a:endParaRPr lang="en-US" sz="1400" dirty="0"/>
          </a:p>
          <a:p>
            <a:pPr algn="ctr"/>
            <a:r>
              <a:rPr lang="en-US" sz="1400" dirty="0"/>
              <a:t>Tesla</a:t>
            </a:r>
            <a:endParaRPr lang="es-MX" sz="1400" dirty="0"/>
          </a:p>
        </p:txBody>
      </p:sp>
      <p:sp>
        <p:nvSpPr>
          <p:cNvPr id="9" name="Elipse 8">
            <a:extLst>
              <a:ext uri="{FF2B5EF4-FFF2-40B4-BE49-F238E27FC236}">
                <a16:creationId xmlns:a16="http://schemas.microsoft.com/office/drawing/2014/main" id="{7D8EC750-A8AE-CB2F-6148-0D2D86D8B2D9}"/>
              </a:ext>
            </a:extLst>
          </p:cNvPr>
          <p:cNvSpPr/>
          <p:nvPr/>
        </p:nvSpPr>
        <p:spPr>
          <a:xfrm>
            <a:off x="7306048" y="1968909"/>
            <a:ext cx="1789474"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2016</a:t>
            </a:r>
          </a:p>
          <a:p>
            <a:pPr algn="ctr"/>
            <a:r>
              <a:rPr lang="en-US" sz="1400" dirty="0"/>
              <a:t>Yolo</a:t>
            </a:r>
          </a:p>
          <a:p>
            <a:pPr algn="ctr"/>
            <a:r>
              <a:rPr lang="en-US" sz="1400" dirty="0"/>
              <a:t>Autonomous Car</a:t>
            </a:r>
            <a:endParaRPr lang="es-MX" sz="1400" dirty="0"/>
          </a:p>
        </p:txBody>
      </p:sp>
      <p:sp>
        <p:nvSpPr>
          <p:cNvPr id="10" name="Elipse 9">
            <a:extLst>
              <a:ext uri="{FF2B5EF4-FFF2-40B4-BE49-F238E27FC236}">
                <a16:creationId xmlns:a16="http://schemas.microsoft.com/office/drawing/2014/main" id="{B73DABE3-AFD1-21C4-CCEF-E68BCAD3BC26}"/>
              </a:ext>
            </a:extLst>
          </p:cNvPr>
          <p:cNvSpPr/>
          <p:nvPr/>
        </p:nvSpPr>
        <p:spPr>
          <a:xfrm>
            <a:off x="9095522" y="3646720"/>
            <a:ext cx="1837521" cy="1325563"/>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2019</a:t>
            </a:r>
          </a:p>
          <a:p>
            <a:pPr algn="ctr"/>
            <a:r>
              <a:rPr lang="en-US" sz="1400" dirty="0" err="1"/>
              <a:t>TransformerVision</a:t>
            </a:r>
            <a:endParaRPr lang="es-MX" sz="1400" dirty="0"/>
          </a:p>
        </p:txBody>
      </p:sp>
      <p:cxnSp>
        <p:nvCxnSpPr>
          <p:cNvPr id="12" name="Conector recto de flecha 11">
            <a:extLst>
              <a:ext uri="{FF2B5EF4-FFF2-40B4-BE49-F238E27FC236}">
                <a16:creationId xmlns:a16="http://schemas.microsoft.com/office/drawing/2014/main" id="{2DB7FA63-B929-D63F-B2BC-568139B94B0A}"/>
              </a:ext>
            </a:extLst>
          </p:cNvPr>
          <p:cNvCxnSpPr>
            <a:cxnSpLocks/>
          </p:cNvCxnSpPr>
          <p:nvPr/>
        </p:nvCxnSpPr>
        <p:spPr>
          <a:xfrm>
            <a:off x="250723" y="3343444"/>
            <a:ext cx="11103077" cy="33932"/>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uadroTexto 12">
            <a:extLst>
              <a:ext uri="{FF2B5EF4-FFF2-40B4-BE49-F238E27FC236}">
                <a16:creationId xmlns:a16="http://schemas.microsoft.com/office/drawing/2014/main" id="{43149CCF-C2E0-D0A4-3E42-8421F1C5066E}"/>
              </a:ext>
            </a:extLst>
          </p:cNvPr>
          <p:cNvSpPr txBox="1"/>
          <p:nvPr/>
        </p:nvSpPr>
        <p:spPr>
          <a:xfrm>
            <a:off x="5208637" y="2969204"/>
            <a:ext cx="1613199" cy="369332"/>
          </a:xfrm>
          <a:prstGeom prst="rect">
            <a:avLst/>
          </a:prstGeom>
          <a:noFill/>
        </p:spPr>
        <p:txBody>
          <a:bodyPr wrap="none" rtlCol="0">
            <a:spAutoFit/>
          </a:bodyPr>
          <a:lstStyle/>
          <a:p>
            <a:r>
              <a:rPr lang="en-US" dirty="0"/>
              <a:t>Decade 2010s</a:t>
            </a:r>
            <a:endParaRPr lang="es-MX" dirty="0"/>
          </a:p>
        </p:txBody>
      </p:sp>
    </p:spTree>
    <p:extLst>
      <p:ext uri="{BB962C8B-B14F-4D97-AF65-F5344CB8AC3E}">
        <p14:creationId xmlns:p14="http://schemas.microsoft.com/office/powerpoint/2010/main" val="2884070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9FB12D-6633-4704-BEC9-4FB2A4A7F6E8}"/>
              </a:ext>
            </a:extLst>
          </p:cNvPr>
          <p:cNvSpPr>
            <a:spLocks noGrp="1"/>
          </p:cNvSpPr>
          <p:nvPr>
            <p:ph type="title"/>
          </p:nvPr>
        </p:nvSpPr>
        <p:spPr/>
        <p:txBody>
          <a:bodyPr/>
          <a:lstStyle/>
          <a:p>
            <a:pPr algn="ctr"/>
            <a:r>
              <a:rPr lang="en-US" dirty="0"/>
              <a:t>Visual Timeline of Computer Vision Advancements in the 2020s</a:t>
            </a:r>
            <a:endParaRPr lang="es-MX" dirty="0"/>
          </a:p>
        </p:txBody>
      </p:sp>
      <p:sp>
        <p:nvSpPr>
          <p:cNvPr id="4" name="Elipse 3">
            <a:extLst>
              <a:ext uri="{FF2B5EF4-FFF2-40B4-BE49-F238E27FC236}">
                <a16:creationId xmlns:a16="http://schemas.microsoft.com/office/drawing/2014/main" id="{2521E500-5A3E-886E-E20E-17FD176585A6}"/>
              </a:ext>
            </a:extLst>
          </p:cNvPr>
          <p:cNvSpPr/>
          <p:nvPr/>
        </p:nvSpPr>
        <p:spPr>
          <a:xfrm>
            <a:off x="1811594" y="2315496"/>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2020</a:t>
            </a:r>
          </a:p>
          <a:p>
            <a:pPr algn="ctr"/>
            <a:r>
              <a:rPr lang="en-US" sz="1400" dirty="0" err="1"/>
              <a:t>ViT</a:t>
            </a:r>
            <a:endParaRPr lang="en-US" sz="1400" dirty="0"/>
          </a:p>
          <a:p>
            <a:pPr algn="ctr"/>
            <a:r>
              <a:rPr lang="en-US" sz="1400" b="0" i="0" dirty="0" err="1">
                <a:effectLst/>
              </a:rPr>
              <a:t>NeRF</a:t>
            </a:r>
            <a:endParaRPr lang="es-MX" sz="1400" dirty="0"/>
          </a:p>
        </p:txBody>
      </p:sp>
      <p:sp>
        <p:nvSpPr>
          <p:cNvPr id="5" name="Elipse 4">
            <a:extLst>
              <a:ext uri="{FF2B5EF4-FFF2-40B4-BE49-F238E27FC236}">
                <a16:creationId xmlns:a16="http://schemas.microsoft.com/office/drawing/2014/main" id="{26A871BC-03C6-A036-9E63-EEBDDA6873D6}"/>
              </a:ext>
            </a:extLst>
          </p:cNvPr>
          <p:cNvSpPr/>
          <p:nvPr/>
        </p:nvSpPr>
        <p:spPr>
          <a:xfrm>
            <a:off x="3662773" y="4089157"/>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2021</a:t>
            </a:r>
          </a:p>
          <a:p>
            <a:pPr algn="ctr"/>
            <a:r>
              <a:rPr lang="en-US" sz="1400" dirty="0"/>
              <a:t>Dall-E</a:t>
            </a:r>
            <a:endParaRPr lang="es-MX" sz="1400" dirty="0"/>
          </a:p>
        </p:txBody>
      </p:sp>
      <p:sp>
        <p:nvSpPr>
          <p:cNvPr id="6" name="Elipse 5">
            <a:extLst>
              <a:ext uri="{FF2B5EF4-FFF2-40B4-BE49-F238E27FC236}">
                <a16:creationId xmlns:a16="http://schemas.microsoft.com/office/drawing/2014/main" id="{3993B83C-1B02-8BFC-D8E0-F42702DECC75}"/>
              </a:ext>
            </a:extLst>
          </p:cNvPr>
          <p:cNvSpPr/>
          <p:nvPr/>
        </p:nvSpPr>
        <p:spPr>
          <a:xfrm>
            <a:off x="5455663" y="2403337"/>
            <a:ext cx="1565787" cy="973394"/>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2022</a:t>
            </a:r>
            <a:endParaRPr lang="es-MX" sz="1400" dirty="0"/>
          </a:p>
          <a:p>
            <a:pPr algn="ctr"/>
            <a:r>
              <a:rPr lang="es-MX" sz="1400" dirty="0" err="1"/>
              <a:t>Public</a:t>
            </a:r>
            <a:r>
              <a:rPr lang="es-MX" sz="1400" dirty="0"/>
              <a:t> </a:t>
            </a:r>
            <a:r>
              <a:rPr lang="es-MX" sz="1400" dirty="0" err="1"/>
              <a:t>Stable</a:t>
            </a:r>
            <a:r>
              <a:rPr lang="es-MX" sz="1400" dirty="0"/>
              <a:t> </a:t>
            </a:r>
            <a:r>
              <a:rPr lang="es-MX" sz="1400" dirty="0" err="1"/>
              <a:t>Diffusion</a:t>
            </a:r>
            <a:endParaRPr lang="en-US" dirty="0"/>
          </a:p>
        </p:txBody>
      </p:sp>
      <p:cxnSp>
        <p:nvCxnSpPr>
          <p:cNvPr id="12" name="Conector recto de flecha 11">
            <a:extLst>
              <a:ext uri="{FF2B5EF4-FFF2-40B4-BE49-F238E27FC236}">
                <a16:creationId xmlns:a16="http://schemas.microsoft.com/office/drawing/2014/main" id="{2DB7FA63-B929-D63F-B2BC-568139B94B0A}"/>
              </a:ext>
            </a:extLst>
          </p:cNvPr>
          <p:cNvCxnSpPr>
            <a:cxnSpLocks/>
          </p:cNvCxnSpPr>
          <p:nvPr/>
        </p:nvCxnSpPr>
        <p:spPr>
          <a:xfrm>
            <a:off x="1563330" y="3623662"/>
            <a:ext cx="7954381" cy="0"/>
          </a:xfrm>
          <a:prstGeom prst="straightConnector1">
            <a:avLst/>
          </a:prstGeom>
          <a:ln w="571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CuadroTexto 12">
            <a:extLst>
              <a:ext uri="{FF2B5EF4-FFF2-40B4-BE49-F238E27FC236}">
                <a16:creationId xmlns:a16="http://schemas.microsoft.com/office/drawing/2014/main" id="{43149CCF-C2E0-D0A4-3E42-8421F1C5066E}"/>
              </a:ext>
            </a:extLst>
          </p:cNvPr>
          <p:cNvSpPr txBox="1"/>
          <p:nvPr/>
        </p:nvSpPr>
        <p:spPr>
          <a:xfrm>
            <a:off x="7486533" y="3247667"/>
            <a:ext cx="1613199" cy="369332"/>
          </a:xfrm>
          <a:prstGeom prst="rect">
            <a:avLst/>
          </a:prstGeom>
          <a:noFill/>
        </p:spPr>
        <p:txBody>
          <a:bodyPr wrap="square" rtlCol="0">
            <a:spAutoFit/>
          </a:bodyPr>
          <a:lstStyle/>
          <a:p>
            <a:r>
              <a:rPr lang="en-US" dirty="0"/>
              <a:t>Decade 2020s</a:t>
            </a:r>
            <a:endParaRPr lang="es-MX" dirty="0"/>
          </a:p>
        </p:txBody>
      </p:sp>
    </p:spTree>
    <p:extLst>
      <p:ext uri="{BB962C8B-B14F-4D97-AF65-F5344CB8AC3E}">
        <p14:creationId xmlns:p14="http://schemas.microsoft.com/office/powerpoint/2010/main" val="2684190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F166E-7266-2110-3532-D15350551AEA}"/>
              </a:ext>
            </a:extLst>
          </p:cNvPr>
          <p:cNvSpPr>
            <a:spLocks noGrp="1"/>
          </p:cNvSpPr>
          <p:nvPr>
            <p:ph type="title"/>
          </p:nvPr>
        </p:nvSpPr>
        <p:spPr>
          <a:xfrm>
            <a:off x="785091" y="277091"/>
            <a:ext cx="10529454" cy="637310"/>
          </a:xfrm>
        </p:spPr>
        <p:txBody>
          <a:bodyPr>
            <a:normAutofit fontScale="90000"/>
          </a:bodyPr>
          <a:lstStyle/>
          <a:p>
            <a:pPr algn="ctr"/>
            <a:r>
              <a:rPr lang="en-US" dirty="0">
                <a:latin typeface="+mn-lt"/>
              </a:rPr>
              <a:t>References</a:t>
            </a:r>
            <a:endParaRPr lang="es-MX" dirty="0">
              <a:latin typeface="+mn-lt"/>
            </a:endParaRPr>
          </a:p>
        </p:txBody>
      </p:sp>
      <p:sp>
        <p:nvSpPr>
          <p:cNvPr id="3" name="CuadroTexto 2">
            <a:extLst>
              <a:ext uri="{FF2B5EF4-FFF2-40B4-BE49-F238E27FC236}">
                <a16:creationId xmlns:a16="http://schemas.microsoft.com/office/drawing/2014/main" id="{FD737F5D-7980-0E14-57B5-713367D2DB63}"/>
              </a:ext>
            </a:extLst>
          </p:cNvPr>
          <p:cNvSpPr txBox="1"/>
          <p:nvPr/>
        </p:nvSpPr>
        <p:spPr>
          <a:xfrm>
            <a:off x="0" y="914401"/>
            <a:ext cx="11767127" cy="5909310"/>
          </a:xfrm>
          <a:prstGeom prst="rect">
            <a:avLst/>
          </a:prstGeom>
          <a:noFill/>
        </p:spPr>
        <p:txBody>
          <a:bodyPr wrap="square" rtlCol="0">
            <a:spAutoFit/>
          </a:bodyPr>
          <a:lstStyle/>
          <a:p>
            <a:r>
              <a:rPr lang="es-MX" dirty="0"/>
              <a:t>1.	</a:t>
            </a:r>
            <a:r>
              <a:rPr lang="es-MX" dirty="0" err="1"/>
              <a:t>Alexey</a:t>
            </a:r>
            <a:r>
              <a:rPr lang="es-MX" dirty="0"/>
              <a:t> </a:t>
            </a:r>
            <a:r>
              <a:rPr lang="es-MX" dirty="0" err="1"/>
              <a:t>Dosovitskiy</a:t>
            </a:r>
            <a:r>
              <a:rPr lang="es-MX" dirty="0"/>
              <a:t> and </a:t>
            </a:r>
            <a:r>
              <a:rPr lang="es-MX" dirty="0" err="1"/>
              <a:t>Vision</a:t>
            </a:r>
            <a:r>
              <a:rPr lang="es-MX" dirty="0"/>
              <a:t> Transformers (</a:t>
            </a:r>
            <a:r>
              <a:rPr lang="es-MX" dirty="0" err="1"/>
              <a:t>ViT</a:t>
            </a:r>
            <a:r>
              <a:rPr lang="es-MX" dirty="0"/>
              <a:t>):</a:t>
            </a:r>
          </a:p>
          <a:p>
            <a:r>
              <a:rPr lang="es-MX" dirty="0" err="1"/>
              <a:t>Dosovitskiy</a:t>
            </a:r>
            <a:r>
              <a:rPr lang="es-MX" dirty="0"/>
              <a:t>, </a:t>
            </a:r>
            <a:r>
              <a:rPr lang="es-MX" dirty="0" err="1"/>
              <a:t>Alexey</a:t>
            </a:r>
            <a:r>
              <a:rPr lang="es-MX" dirty="0"/>
              <a:t>, et al. "</a:t>
            </a:r>
            <a:r>
              <a:rPr lang="es-MX" dirty="0" err="1"/>
              <a:t>Attention</a:t>
            </a:r>
            <a:r>
              <a:rPr lang="es-MX" dirty="0"/>
              <a:t> </a:t>
            </a:r>
            <a:r>
              <a:rPr lang="es-MX" dirty="0" err="1"/>
              <a:t>Is</a:t>
            </a:r>
            <a:r>
              <a:rPr lang="es-MX" dirty="0"/>
              <a:t> </a:t>
            </a:r>
            <a:r>
              <a:rPr lang="es-MX" dirty="0" err="1"/>
              <a:t>All</a:t>
            </a:r>
            <a:r>
              <a:rPr lang="es-MX" dirty="0"/>
              <a:t> </a:t>
            </a:r>
            <a:r>
              <a:rPr lang="es-MX" dirty="0" err="1"/>
              <a:t>You</a:t>
            </a:r>
            <a:r>
              <a:rPr lang="es-MX" dirty="0"/>
              <a:t> </a:t>
            </a:r>
            <a:r>
              <a:rPr lang="es-MX" dirty="0" err="1"/>
              <a:t>Need</a:t>
            </a:r>
            <a:r>
              <a:rPr lang="es-MX" dirty="0"/>
              <a:t>." </a:t>
            </a:r>
            <a:r>
              <a:rPr lang="es-MX" dirty="0" err="1"/>
              <a:t>arXiv</a:t>
            </a:r>
            <a:r>
              <a:rPr lang="es-MX" dirty="0"/>
              <a:t>, 2017, </a:t>
            </a:r>
            <a:r>
              <a:rPr lang="es-MX" dirty="0">
                <a:hlinkClick r:id="rId2"/>
              </a:rPr>
              <a:t>https://arxiv.org/abs/1706.03762</a:t>
            </a:r>
            <a:r>
              <a:rPr lang="es-MX" dirty="0"/>
              <a:t>.</a:t>
            </a:r>
          </a:p>
          <a:p>
            <a:r>
              <a:rPr lang="es-MX" dirty="0"/>
              <a:t> </a:t>
            </a:r>
            <a:r>
              <a:rPr lang="es-MX" dirty="0" err="1"/>
              <a:t>Accessed</a:t>
            </a:r>
            <a:r>
              <a:rPr lang="es-MX" dirty="0"/>
              <a:t> 28 </a:t>
            </a:r>
            <a:r>
              <a:rPr lang="es-MX" dirty="0" err="1"/>
              <a:t>Aug</a:t>
            </a:r>
            <a:r>
              <a:rPr lang="es-MX" dirty="0"/>
              <a:t>. 2024.</a:t>
            </a:r>
          </a:p>
          <a:p>
            <a:r>
              <a:rPr lang="es-MX" dirty="0"/>
              <a:t>2.	</a:t>
            </a:r>
            <a:r>
              <a:rPr lang="es-MX" dirty="0" err="1"/>
              <a:t>Andrej</a:t>
            </a:r>
            <a:r>
              <a:rPr lang="es-MX" dirty="0"/>
              <a:t> </a:t>
            </a:r>
            <a:r>
              <a:rPr lang="es-MX" dirty="0" err="1"/>
              <a:t>Karpathy</a:t>
            </a:r>
            <a:r>
              <a:rPr lang="es-MX" dirty="0"/>
              <a:t> and </a:t>
            </a:r>
            <a:r>
              <a:rPr lang="es-MX" dirty="0" err="1"/>
              <a:t>Tesla's</a:t>
            </a:r>
            <a:r>
              <a:rPr lang="es-MX" dirty="0"/>
              <a:t> </a:t>
            </a:r>
            <a:r>
              <a:rPr lang="es-MX" dirty="0" err="1"/>
              <a:t>Autonomous</a:t>
            </a:r>
            <a:r>
              <a:rPr lang="es-MX" dirty="0"/>
              <a:t> </a:t>
            </a:r>
            <a:r>
              <a:rPr lang="es-MX" dirty="0" err="1"/>
              <a:t>Driving</a:t>
            </a:r>
            <a:r>
              <a:rPr lang="es-MX" dirty="0"/>
              <a:t>:</a:t>
            </a:r>
          </a:p>
          <a:p>
            <a:r>
              <a:rPr lang="es-MX" dirty="0" err="1"/>
              <a:t>Karpathy</a:t>
            </a:r>
            <a:r>
              <a:rPr lang="es-MX" dirty="0"/>
              <a:t>, </a:t>
            </a:r>
            <a:r>
              <a:rPr lang="es-MX" dirty="0" err="1"/>
              <a:t>Andrej</a:t>
            </a:r>
            <a:r>
              <a:rPr lang="es-MX" dirty="0"/>
              <a:t>. "</a:t>
            </a:r>
            <a:r>
              <a:rPr lang="es-MX" dirty="0" err="1"/>
              <a:t>The</a:t>
            </a:r>
            <a:r>
              <a:rPr lang="es-MX" dirty="0"/>
              <a:t> Case </a:t>
            </a:r>
            <a:r>
              <a:rPr lang="es-MX" dirty="0" err="1"/>
              <a:t>for</a:t>
            </a:r>
            <a:r>
              <a:rPr lang="es-MX" dirty="0"/>
              <a:t> </a:t>
            </a:r>
            <a:r>
              <a:rPr lang="es-MX" dirty="0" err="1"/>
              <a:t>End-to-End</a:t>
            </a:r>
            <a:r>
              <a:rPr lang="es-MX" dirty="0"/>
              <a:t> </a:t>
            </a:r>
            <a:r>
              <a:rPr lang="es-MX" dirty="0" err="1"/>
              <a:t>Learning</a:t>
            </a:r>
            <a:r>
              <a:rPr lang="es-MX" dirty="0"/>
              <a:t> </a:t>
            </a:r>
            <a:r>
              <a:rPr lang="es-MX" dirty="0" err="1"/>
              <a:t>for</a:t>
            </a:r>
            <a:r>
              <a:rPr lang="es-MX" dirty="0"/>
              <a:t> </a:t>
            </a:r>
            <a:r>
              <a:rPr lang="es-MX" dirty="0" err="1"/>
              <a:t>Self-Driving</a:t>
            </a:r>
            <a:r>
              <a:rPr lang="es-MX" dirty="0"/>
              <a:t> Cars." </a:t>
            </a:r>
            <a:r>
              <a:rPr lang="es-MX" dirty="0" err="1"/>
              <a:t>arXiv</a:t>
            </a:r>
            <a:r>
              <a:rPr lang="es-MX" dirty="0"/>
              <a:t>, 2016, https://arxiv.org/abs/1612.05560. </a:t>
            </a:r>
          </a:p>
          <a:p>
            <a:r>
              <a:rPr lang="es-MX" dirty="0" err="1"/>
              <a:t>Accessed</a:t>
            </a:r>
            <a:r>
              <a:rPr lang="es-MX" dirty="0"/>
              <a:t> 28 </a:t>
            </a:r>
            <a:r>
              <a:rPr lang="es-MX" dirty="0" err="1"/>
              <a:t>Aug</a:t>
            </a:r>
            <a:r>
              <a:rPr lang="es-MX" dirty="0"/>
              <a:t>. 2024.</a:t>
            </a:r>
          </a:p>
          <a:p>
            <a:r>
              <a:rPr lang="es-MX" dirty="0"/>
              <a:t>3.	Anima </a:t>
            </a:r>
            <a:r>
              <a:rPr lang="es-MX" dirty="0" err="1"/>
              <a:t>Anandkumar</a:t>
            </a:r>
            <a:r>
              <a:rPr lang="es-MX" dirty="0"/>
              <a:t> and AI in </a:t>
            </a:r>
            <a:r>
              <a:rPr lang="es-MX" dirty="0" err="1"/>
              <a:t>Vision</a:t>
            </a:r>
            <a:r>
              <a:rPr lang="es-MX" dirty="0"/>
              <a:t> </a:t>
            </a:r>
            <a:r>
              <a:rPr lang="es-MX" dirty="0" err="1"/>
              <a:t>Systems</a:t>
            </a:r>
            <a:r>
              <a:rPr lang="es-MX" dirty="0"/>
              <a:t>:</a:t>
            </a:r>
          </a:p>
          <a:p>
            <a:r>
              <a:rPr lang="es-MX" dirty="0" err="1"/>
              <a:t>Anandkumar</a:t>
            </a:r>
            <a:r>
              <a:rPr lang="es-MX" dirty="0"/>
              <a:t>, Anima, et al. "Tensor </a:t>
            </a:r>
            <a:r>
              <a:rPr lang="es-MX" dirty="0" err="1"/>
              <a:t>Methods</a:t>
            </a:r>
            <a:r>
              <a:rPr lang="es-MX" dirty="0"/>
              <a:t> </a:t>
            </a:r>
            <a:r>
              <a:rPr lang="es-MX" dirty="0" err="1"/>
              <a:t>for</a:t>
            </a:r>
            <a:r>
              <a:rPr lang="es-MX" dirty="0"/>
              <a:t> Machine </a:t>
            </a:r>
            <a:r>
              <a:rPr lang="es-MX" dirty="0" err="1"/>
              <a:t>Learning</a:t>
            </a:r>
            <a:r>
              <a:rPr lang="es-MX" dirty="0"/>
              <a:t>." </a:t>
            </a:r>
            <a:r>
              <a:rPr lang="es-MX" dirty="0" err="1"/>
              <a:t>Foundations</a:t>
            </a:r>
            <a:r>
              <a:rPr lang="es-MX" dirty="0"/>
              <a:t> and </a:t>
            </a:r>
            <a:r>
              <a:rPr lang="es-MX" dirty="0" err="1"/>
              <a:t>Trends</a:t>
            </a:r>
            <a:r>
              <a:rPr lang="es-MX" dirty="0"/>
              <a:t> in Machine </a:t>
            </a:r>
            <a:r>
              <a:rPr lang="es-MX" dirty="0" err="1"/>
              <a:t>Learning</a:t>
            </a:r>
            <a:r>
              <a:rPr lang="es-MX" dirty="0"/>
              <a:t>, vol. 8, no. 3-4, 2015, pp. 145-282. </a:t>
            </a:r>
            <a:r>
              <a:rPr lang="es-MX" dirty="0" err="1"/>
              <a:t>Accessed</a:t>
            </a:r>
            <a:r>
              <a:rPr lang="es-MX" dirty="0"/>
              <a:t> 28 </a:t>
            </a:r>
            <a:r>
              <a:rPr lang="es-MX" dirty="0" err="1"/>
              <a:t>Aug</a:t>
            </a:r>
            <a:r>
              <a:rPr lang="es-MX" dirty="0"/>
              <a:t>. 2024.</a:t>
            </a:r>
          </a:p>
          <a:p>
            <a:r>
              <a:rPr lang="es-MX" dirty="0"/>
              <a:t>4.	Pieter </a:t>
            </a:r>
            <a:r>
              <a:rPr lang="es-MX" dirty="0" err="1"/>
              <a:t>Abbeel</a:t>
            </a:r>
            <a:r>
              <a:rPr lang="es-MX" dirty="0"/>
              <a:t> and </a:t>
            </a:r>
            <a:r>
              <a:rPr lang="es-MX" dirty="0" err="1"/>
              <a:t>Vision</a:t>
            </a:r>
            <a:r>
              <a:rPr lang="es-MX" dirty="0"/>
              <a:t> </a:t>
            </a:r>
            <a:r>
              <a:rPr lang="es-MX" dirty="0" err="1"/>
              <a:t>for</a:t>
            </a:r>
            <a:r>
              <a:rPr lang="es-MX" dirty="0"/>
              <a:t> </a:t>
            </a:r>
            <a:r>
              <a:rPr lang="es-MX" dirty="0" err="1"/>
              <a:t>Autonomous</a:t>
            </a:r>
            <a:r>
              <a:rPr lang="es-MX" dirty="0"/>
              <a:t> </a:t>
            </a:r>
            <a:r>
              <a:rPr lang="es-MX" dirty="0" err="1"/>
              <a:t>Systems</a:t>
            </a:r>
            <a:r>
              <a:rPr lang="es-MX" dirty="0"/>
              <a:t>:</a:t>
            </a:r>
          </a:p>
          <a:p>
            <a:r>
              <a:rPr lang="es-MX" dirty="0" err="1"/>
              <a:t>Abbeel</a:t>
            </a:r>
            <a:r>
              <a:rPr lang="es-MX" dirty="0"/>
              <a:t>, Pieter, and Trevor </a:t>
            </a:r>
            <a:r>
              <a:rPr lang="es-MX" dirty="0" err="1"/>
              <a:t>Darrell</a:t>
            </a:r>
            <a:r>
              <a:rPr lang="es-MX" dirty="0"/>
              <a:t>. "</a:t>
            </a:r>
            <a:r>
              <a:rPr lang="es-MX" dirty="0" err="1"/>
              <a:t>Learning</a:t>
            </a:r>
            <a:r>
              <a:rPr lang="es-MX" dirty="0"/>
              <a:t> </a:t>
            </a:r>
            <a:r>
              <a:rPr lang="es-MX" dirty="0" err="1"/>
              <a:t>to</a:t>
            </a:r>
            <a:r>
              <a:rPr lang="es-MX" dirty="0"/>
              <a:t> </a:t>
            </a:r>
            <a:r>
              <a:rPr lang="es-MX" dirty="0" err="1"/>
              <a:t>See</a:t>
            </a:r>
            <a:r>
              <a:rPr lang="es-MX" dirty="0"/>
              <a:t> and </a:t>
            </a:r>
            <a:r>
              <a:rPr lang="es-MX" dirty="0" err="1"/>
              <a:t>Act</a:t>
            </a:r>
            <a:r>
              <a:rPr lang="es-MX" dirty="0"/>
              <a:t>." </a:t>
            </a:r>
            <a:r>
              <a:rPr lang="es-MX" dirty="0" err="1"/>
              <a:t>Communications</a:t>
            </a:r>
            <a:r>
              <a:rPr lang="es-MX" dirty="0"/>
              <a:t> </a:t>
            </a:r>
            <a:r>
              <a:rPr lang="es-MX" dirty="0" err="1"/>
              <a:t>of</a:t>
            </a:r>
            <a:r>
              <a:rPr lang="es-MX" dirty="0"/>
              <a:t> </a:t>
            </a:r>
            <a:r>
              <a:rPr lang="es-MX" dirty="0" err="1"/>
              <a:t>the</a:t>
            </a:r>
            <a:r>
              <a:rPr lang="es-MX" dirty="0"/>
              <a:t> ACM, vol. 62, no. 6, 2019, pp. 48-57. </a:t>
            </a:r>
            <a:r>
              <a:rPr lang="es-MX" dirty="0" err="1"/>
              <a:t>Accessed</a:t>
            </a:r>
            <a:r>
              <a:rPr lang="es-MX" dirty="0"/>
              <a:t> 28 </a:t>
            </a:r>
            <a:r>
              <a:rPr lang="es-MX" dirty="0" err="1"/>
              <a:t>Aug</a:t>
            </a:r>
            <a:r>
              <a:rPr lang="es-MX" dirty="0"/>
              <a:t>. 2024.</a:t>
            </a:r>
          </a:p>
          <a:p>
            <a:r>
              <a:rPr lang="es-MX" dirty="0"/>
              <a:t>5.	Yann </a:t>
            </a:r>
            <a:r>
              <a:rPr lang="es-MX" dirty="0" err="1"/>
              <a:t>LeCun</a:t>
            </a:r>
            <a:r>
              <a:rPr lang="es-MX" dirty="0"/>
              <a:t> and </a:t>
            </a:r>
            <a:r>
              <a:rPr lang="es-MX" dirty="0" err="1"/>
              <a:t>Self-Supervised</a:t>
            </a:r>
            <a:r>
              <a:rPr lang="es-MX" dirty="0"/>
              <a:t> </a:t>
            </a:r>
            <a:r>
              <a:rPr lang="es-MX" dirty="0" err="1"/>
              <a:t>Learning</a:t>
            </a:r>
            <a:r>
              <a:rPr lang="es-MX" dirty="0"/>
              <a:t>:</a:t>
            </a:r>
          </a:p>
          <a:p>
            <a:r>
              <a:rPr lang="es-MX" dirty="0" err="1"/>
              <a:t>LeCun</a:t>
            </a:r>
            <a:r>
              <a:rPr lang="es-MX" dirty="0"/>
              <a:t>, Yann, et al. "</a:t>
            </a:r>
            <a:r>
              <a:rPr lang="es-MX" dirty="0" err="1"/>
              <a:t>Self-Supervised</a:t>
            </a:r>
            <a:r>
              <a:rPr lang="es-MX" dirty="0"/>
              <a:t> </a:t>
            </a:r>
            <a:r>
              <a:rPr lang="es-MX" dirty="0" err="1"/>
              <a:t>Learning</a:t>
            </a:r>
            <a:r>
              <a:rPr lang="es-MX" dirty="0"/>
              <a:t>: </a:t>
            </a:r>
            <a:r>
              <a:rPr lang="es-MX" dirty="0" err="1"/>
              <a:t>The</a:t>
            </a:r>
            <a:r>
              <a:rPr lang="es-MX" dirty="0"/>
              <a:t> </a:t>
            </a:r>
            <a:r>
              <a:rPr lang="es-MX" dirty="0" err="1"/>
              <a:t>Dark</a:t>
            </a:r>
            <a:r>
              <a:rPr lang="es-MX" dirty="0"/>
              <a:t> </a:t>
            </a:r>
            <a:r>
              <a:rPr lang="es-MX" dirty="0" err="1"/>
              <a:t>Matter</a:t>
            </a:r>
            <a:r>
              <a:rPr lang="es-MX" dirty="0"/>
              <a:t> </a:t>
            </a:r>
            <a:r>
              <a:rPr lang="es-MX" dirty="0" err="1"/>
              <a:t>of</a:t>
            </a:r>
            <a:r>
              <a:rPr lang="es-MX" dirty="0"/>
              <a:t> </a:t>
            </a:r>
            <a:r>
              <a:rPr lang="es-MX" dirty="0" err="1"/>
              <a:t>Intelligence</a:t>
            </a:r>
            <a:r>
              <a:rPr lang="es-MX" dirty="0"/>
              <a:t>." </a:t>
            </a:r>
            <a:r>
              <a:rPr lang="es-MX" dirty="0" err="1"/>
              <a:t>arXiv</a:t>
            </a:r>
            <a:r>
              <a:rPr lang="es-MX" dirty="0"/>
              <a:t>, 2020, https://arxiv.org/abs/2006.18209. </a:t>
            </a:r>
          </a:p>
          <a:p>
            <a:r>
              <a:rPr lang="es-MX" dirty="0" err="1"/>
              <a:t>Accessed</a:t>
            </a:r>
            <a:r>
              <a:rPr lang="es-MX" dirty="0"/>
              <a:t> 28 </a:t>
            </a:r>
            <a:r>
              <a:rPr lang="es-MX" dirty="0" err="1"/>
              <a:t>Aug</a:t>
            </a:r>
            <a:r>
              <a:rPr lang="es-MX" dirty="0"/>
              <a:t>. 2024.</a:t>
            </a:r>
          </a:p>
          <a:p>
            <a:r>
              <a:rPr lang="es-MX" dirty="0"/>
              <a:t>6.	</a:t>
            </a:r>
            <a:r>
              <a:rPr lang="es-MX" dirty="0" err="1"/>
              <a:t>Abhinav</a:t>
            </a:r>
            <a:r>
              <a:rPr lang="es-MX" dirty="0"/>
              <a:t> Gupta and </a:t>
            </a:r>
            <a:r>
              <a:rPr lang="es-MX" dirty="0" err="1"/>
              <a:t>Robotic</a:t>
            </a:r>
            <a:r>
              <a:rPr lang="es-MX" dirty="0"/>
              <a:t> </a:t>
            </a:r>
            <a:r>
              <a:rPr lang="es-MX" dirty="0" err="1"/>
              <a:t>Perception</a:t>
            </a:r>
            <a:r>
              <a:rPr lang="es-MX" dirty="0"/>
              <a:t>:</a:t>
            </a:r>
          </a:p>
          <a:p>
            <a:r>
              <a:rPr lang="es-MX" dirty="0"/>
              <a:t>Gupta, </a:t>
            </a:r>
            <a:r>
              <a:rPr lang="es-MX" dirty="0" err="1"/>
              <a:t>Abhinav</a:t>
            </a:r>
            <a:r>
              <a:rPr lang="es-MX" dirty="0"/>
              <a:t>, et al. "Visual </a:t>
            </a:r>
            <a:r>
              <a:rPr lang="es-MX" dirty="0" err="1"/>
              <a:t>Semantic</a:t>
            </a:r>
            <a:r>
              <a:rPr lang="es-MX" dirty="0"/>
              <a:t> Role </a:t>
            </a:r>
            <a:r>
              <a:rPr lang="es-MX" dirty="0" err="1"/>
              <a:t>Labeling</a:t>
            </a:r>
            <a:r>
              <a:rPr lang="es-MX" dirty="0"/>
              <a:t> </a:t>
            </a:r>
            <a:r>
              <a:rPr lang="es-MX" dirty="0" err="1"/>
              <a:t>for</a:t>
            </a:r>
            <a:r>
              <a:rPr lang="es-MX" dirty="0"/>
              <a:t> </a:t>
            </a:r>
            <a:r>
              <a:rPr lang="es-MX" dirty="0" err="1"/>
              <a:t>Robotic</a:t>
            </a:r>
            <a:r>
              <a:rPr lang="es-MX" dirty="0"/>
              <a:t> </a:t>
            </a:r>
            <a:r>
              <a:rPr lang="es-MX" dirty="0" err="1"/>
              <a:t>Perception</a:t>
            </a:r>
            <a:r>
              <a:rPr lang="es-MX" dirty="0"/>
              <a:t>." </a:t>
            </a:r>
            <a:r>
              <a:rPr lang="es-MX" dirty="0" err="1"/>
              <a:t>arXiv</a:t>
            </a:r>
            <a:r>
              <a:rPr lang="es-MX" dirty="0"/>
              <a:t>, 2019, https://arxiv.org/abs/1907.07168. \</a:t>
            </a:r>
            <a:r>
              <a:rPr lang="es-MX" dirty="0" err="1"/>
              <a:t>Accessed</a:t>
            </a:r>
            <a:r>
              <a:rPr lang="es-MX" dirty="0"/>
              <a:t> 28 </a:t>
            </a:r>
            <a:r>
              <a:rPr lang="es-MX" dirty="0" err="1"/>
              <a:t>Aug</a:t>
            </a:r>
            <a:r>
              <a:rPr lang="es-MX" dirty="0"/>
              <a:t>. 2024.</a:t>
            </a:r>
          </a:p>
          <a:p>
            <a:endParaRPr lang="es-MX" dirty="0"/>
          </a:p>
        </p:txBody>
      </p:sp>
    </p:spTree>
    <p:extLst>
      <p:ext uri="{BB962C8B-B14F-4D97-AF65-F5344CB8AC3E}">
        <p14:creationId xmlns:p14="http://schemas.microsoft.com/office/powerpoint/2010/main" val="389914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62ABC9-CDAF-D728-8339-F3C998BEA65F}"/>
              </a:ext>
            </a:extLst>
          </p:cNvPr>
          <p:cNvSpPr txBox="1"/>
          <p:nvPr/>
        </p:nvSpPr>
        <p:spPr>
          <a:xfrm>
            <a:off x="286326" y="563417"/>
            <a:ext cx="11443855" cy="461665"/>
          </a:xfrm>
          <a:prstGeom prst="rect">
            <a:avLst/>
          </a:prstGeom>
          <a:noFill/>
        </p:spPr>
        <p:txBody>
          <a:bodyPr wrap="square">
            <a:spAutoFit/>
          </a:bodyPr>
          <a:lstStyle/>
          <a:p>
            <a:pPr algn="ctr"/>
            <a:r>
              <a:rPr lang="en-US" sz="2400" dirty="0"/>
              <a:t>References ( Contd.)</a:t>
            </a:r>
          </a:p>
        </p:txBody>
      </p:sp>
      <p:sp>
        <p:nvSpPr>
          <p:cNvPr id="5" name="TextBox 4">
            <a:extLst>
              <a:ext uri="{FF2B5EF4-FFF2-40B4-BE49-F238E27FC236}">
                <a16:creationId xmlns:a16="http://schemas.microsoft.com/office/drawing/2014/main" id="{B225F0F0-7743-F0EB-40F2-D1A059075710}"/>
              </a:ext>
            </a:extLst>
          </p:cNvPr>
          <p:cNvSpPr txBox="1"/>
          <p:nvPr/>
        </p:nvSpPr>
        <p:spPr>
          <a:xfrm>
            <a:off x="1071418" y="1431636"/>
            <a:ext cx="10335491" cy="443198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7.	Ari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Morcos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and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SimCLR</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Morcos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Ari.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Self-Supervised</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Representation</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with</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Contrastive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Learning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arXiv</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2020, </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hlinkClick r:id="rId2"/>
              </a:rPr>
              <a:t>https://arxiv.org/abs/2002.05709</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Accessed</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28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Aug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2024.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8.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Jitendra</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Malik and Neural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Radiance</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Fields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NeRF</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Mildenhall</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Ben, et al.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NeRF</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Representing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Scenes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as Neural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Radiance</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Fields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for</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View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Synthesis</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arXiv</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2020, https://arxiv.org/abs/2003.08934.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Accessed</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28 </a:t>
            </a:r>
            <a:r>
              <a:rPr kumimoji="0" lang="es-MX" sz="1800" b="0" i="0" u="none" strike="noStrike" kern="1200" cap="none" spc="0" normalizeH="0" baseline="0" noProof="0" dirty="0" err="1">
                <a:ln>
                  <a:noFill/>
                </a:ln>
                <a:solidFill>
                  <a:prstClr val="black"/>
                </a:solidFill>
                <a:effectLst/>
                <a:uLnTx/>
                <a:uFillTx/>
                <a:latin typeface="Aptos" panose="02110004020202020204"/>
                <a:ea typeface="+mn-ea"/>
                <a:cs typeface="+mn-cs"/>
              </a:rPr>
              <a:t>Aug</a:t>
            </a:r>
            <a:r>
              <a:rPr kumimoji="0" lang="es-MX" sz="1800" b="0" i="0" u="none" strike="noStrike" kern="1200" cap="none" spc="0" normalizeH="0" baseline="0" noProof="0" dirty="0">
                <a:ln>
                  <a:noFill/>
                </a:ln>
                <a:solidFill>
                  <a:prstClr val="black"/>
                </a:solidFill>
                <a:effectLst/>
                <a:uLnTx/>
                <a:uFillTx/>
                <a:latin typeface="Aptos" panose="02110004020202020204"/>
                <a:ea typeface="+mn-ea"/>
                <a:cs typeface="+mn-cs"/>
              </a:rPr>
              <a:t>. 2024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457200" indent="-457200">
              <a:buAutoNum type="arabicPeriod" startAt="9"/>
            </a:pPr>
            <a:r>
              <a:rPr lang="en-US" sz="2000" dirty="0">
                <a:hlinkClick r:id="rId3"/>
              </a:rPr>
              <a:t>https://en.wikipedia.org/wiki/OpenCV</a:t>
            </a:r>
            <a:endParaRPr lang="en-US" sz="2000" dirty="0"/>
          </a:p>
          <a:p>
            <a:pPr marL="457200" indent="-457200">
              <a:buAutoNum type="arabicPeriod" startAt="9"/>
            </a:pPr>
            <a:endParaRPr lang="en-US" sz="2000" dirty="0"/>
          </a:p>
          <a:p>
            <a:r>
              <a:rPr lang="en-US" sz="2000" dirty="0"/>
              <a:t>10. </a:t>
            </a:r>
            <a:r>
              <a:rPr lang="en-US" sz="2000" dirty="0">
                <a:hlinkClick r:id="rId4"/>
              </a:rPr>
              <a:t>https://es.wikipedia.org/wiki/Veh%C3%ADculo_aut%C3%B3nomo</a:t>
            </a:r>
            <a:endParaRPr lang="en-US" sz="2000" dirty="0"/>
          </a:p>
          <a:p>
            <a:endParaRPr lang="en-US" sz="2000" dirty="0"/>
          </a:p>
          <a:p>
            <a:r>
              <a:rPr lang="en-US" sz="2000" dirty="0"/>
              <a:t>11. https://www.superannotate.com/blog/computer-vision-in-autonomous-vehicles</a:t>
            </a:r>
          </a:p>
        </p:txBody>
      </p:sp>
    </p:spTree>
    <p:extLst>
      <p:ext uri="{BB962C8B-B14F-4D97-AF65-F5344CB8AC3E}">
        <p14:creationId xmlns:p14="http://schemas.microsoft.com/office/powerpoint/2010/main" val="682643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1" name="Freeform: Shape 10">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Imagen 3">
            <a:extLst>
              <a:ext uri="{FF2B5EF4-FFF2-40B4-BE49-F238E27FC236}">
                <a16:creationId xmlns:a16="http://schemas.microsoft.com/office/drawing/2014/main" id="{E64D8F93-E123-E7CC-77F9-0C34BF33EB99}"/>
              </a:ext>
            </a:extLst>
          </p:cNvPr>
          <p:cNvPicPr>
            <a:picLocks noChangeAspect="1"/>
          </p:cNvPicPr>
          <p:nvPr/>
        </p:nvPicPr>
        <p:blipFill>
          <a:blip r:embed="rId2"/>
          <a:srcRect l="12590" r="7712" b="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5" name="Freeform: Shape 14">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extBox 1">
            <a:extLst>
              <a:ext uri="{FF2B5EF4-FFF2-40B4-BE49-F238E27FC236}">
                <a16:creationId xmlns:a16="http://schemas.microsoft.com/office/drawing/2014/main" id="{F65D028D-AB2E-40D3-2D36-7E2B9FD240B9}"/>
              </a:ext>
            </a:extLst>
          </p:cNvPr>
          <p:cNvSpPr txBox="1"/>
          <p:nvPr/>
        </p:nvSpPr>
        <p:spPr>
          <a:xfrm>
            <a:off x="152563" y="1570182"/>
            <a:ext cx="4197763" cy="1938992"/>
          </a:xfrm>
          <a:prstGeom prst="rect">
            <a:avLst/>
          </a:prstGeom>
          <a:noFill/>
        </p:spPr>
        <p:txBody>
          <a:bodyPr wrap="square" rtlCol="0">
            <a:spAutoFit/>
          </a:bodyPr>
          <a:lstStyle/>
          <a:p>
            <a:pPr algn="ctr"/>
            <a:r>
              <a:rPr lang="en-US" sz="6000" dirty="0"/>
              <a:t>Thank you for reading</a:t>
            </a:r>
          </a:p>
        </p:txBody>
      </p:sp>
    </p:spTree>
    <p:extLst>
      <p:ext uri="{BB962C8B-B14F-4D97-AF65-F5344CB8AC3E}">
        <p14:creationId xmlns:p14="http://schemas.microsoft.com/office/powerpoint/2010/main" val="115229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3D numbers in white and orange">
            <a:extLst>
              <a:ext uri="{FF2B5EF4-FFF2-40B4-BE49-F238E27FC236}">
                <a16:creationId xmlns:a16="http://schemas.microsoft.com/office/drawing/2014/main" id="{EA69D851-83F8-F9F9-7B67-909E823406EA}"/>
              </a:ext>
            </a:extLst>
          </p:cNvPr>
          <p:cNvPicPr>
            <a:picLocks noChangeAspect="1"/>
          </p:cNvPicPr>
          <p:nvPr/>
        </p:nvPicPr>
        <p:blipFill>
          <a:blip r:embed="rId2"/>
          <a:srcRect l="24884" r="25173"/>
          <a:stretch/>
        </p:blipFill>
        <p:spPr>
          <a:xfrm>
            <a:off x="6103027" y="10"/>
            <a:ext cx="6088971" cy="6857990"/>
          </a:xfrm>
          <a:prstGeom prst="rect">
            <a:avLst/>
          </a:prstGeom>
        </p:spPr>
      </p:pic>
      <p:sp useBgFill="1">
        <p:nvSpPr>
          <p:cNvPr id="17" name="Rectangle 16">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45E8AA-96F7-41E4-F847-340D47910F36}"/>
              </a:ext>
            </a:extLst>
          </p:cNvPr>
          <p:cNvSpPr>
            <a:spLocks noGrp="1"/>
          </p:cNvSpPr>
          <p:nvPr>
            <p:ph type="title"/>
          </p:nvPr>
        </p:nvSpPr>
        <p:spPr>
          <a:xfrm>
            <a:off x="753850" y="112230"/>
            <a:ext cx="4778387" cy="977661"/>
          </a:xfrm>
        </p:spPr>
        <p:txBody>
          <a:bodyPr vert="horz" lIns="91440" tIns="45720" rIns="91440" bIns="45720" rtlCol="0" anchor="ctr">
            <a:normAutofit/>
          </a:bodyPr>
          <a:lstStyle/>
          <a:p>
            <a:pPr algn="ctr"/>
            <a:r>
              <a:rPr lang="en-US" sz="4000" b="0" i="0" dirty="0">
                <a:effectLst/>
              </a:rPr>
              <a:t>Table of Content</a:t>
            </a:r>
            <a:endParaRPr lang="en-US" sz="4000" dirty="0"/>
          </a:p>
        </p:txBody>
      </p:sp>
      <p:sp>
        <p:nvSpPr>
          <p:cNvPr id="5" name="CuadroTexto 4">
            <a:extLst>
              <a:ext uri="{FF2B5EF4-FFF2-40B4-BE49-F238E27FC236}">
                <a16:creationId xmlns:a16="http://schemas.microsoft.com/office/drawing/2014/main" id="{C8A6863C-9C77-EDFB-7A3F-DD905D148992}"/>
              </a:ext>
            </a:extLst>
          </p:cNvPr>
          <p:cNvSpPr txBox="1"/>
          <p:nvPr/>
        </p:nvSpPr>
        <p:spPr>
          <a:xfrm>
            <a:off x="152400" y="1122157"/>
            <a:ext cx="5812602" cy="5556939"/>
          </a:xfrm>
          <a:prstGeom prst="rect">
            <a:avLst/>
          </a:prstGeom>
        </p:spPr>
        <p:txBody>
          <a:bodyPr vert="horz" lIns="91440" tIns="45720" rIns="91440" bIns="45720" rtlCol="0" anchor="ctr">
            <a:normAutofit fontScale="62500" lnSpcReduction="20000"/>
          </a:bodyPr>
          <a:lstStyle/>
          <a:p>
            <a:pPr>
              <a:lnSpc>
                <a:spcPct val="90000"/>
              </a:lnSpc>
              <a:spcAft>
                <a:spcPts val="600"/>
              </a:spcAft>
            </a:pPr>
            <a:r>
              <a:rPr lang="en-US" sz="2600" dirty="0"/>
              <a:t> </a:t>
            </a:r>
          </a:p>
          <a:p>
            <a:pPr>
              <a:lnSpc>
                <a:spcPct val="90000"/>
              </a:lnSpc>
              <a:spcAft>
                <a:spcPts val="600"/>
              </a:spcAft>
            </a:pPr>
            <a:r>
              <a:rPr lang="en-US" sz="2600" b="0" i="0" dirty="0">
                <a:effectLst/>
              </a:rPr>
              <a:t>Introduction to Computer Vision</a:t>
            </a:r>
          </a:p>
          <a:p>
            <a:pPr>
              <a:lnSpc>
                <a:spcPct val="90000"/>
              </a:lnSpc>
              <a:spcAft>
                <a:spcPts val="600"/>
              </a:spcAft>
            </a:pPr>
            <a:endParaRPr lang="en-US" sz="2600" dirty="0"/>
          </a:p>
          <a:p>
            <a:pPr>
              <a:lnSpc>
                <a:spcPct val="90000"/>
              </a:lnSpc>
              <a:spcAft>
                <a:spcPts val="600"/>
              </a:spcAft>
            </a:pPr>
            <a:r>
              <a:rPr lang="en-US" sz="2600" b="0" i="0" dirty="0">
                <a:effectLst/>
              </a:rPr>
              <a:t>Table of Content</a:t>
            </a:r>
          </a:p>
          <a:p>
            <a:pPr>
              <a:lnSpc>
                <a:spcPct val="90000"/>
              </a:lnSpc>
              <a:spcAft>
                <a:spcPts val="600"/>
              </a:spcAft>
            </a:pPr>
            <a:endParaRPr lang="en-US" sz="2600" dirty="0"/>
          </a:p>
          <a:p>
            <a:pPr>
              <a:lnSpc>
                <a:spcPct val="90000"/>
              </a:lnSpc>
              <a:spcAft>
                <a:spcPts val="600"/>
              </a:spcAft>
            </a:pPr>
            <a:r>
              <a:rPr lang="en-US" sz="2600" dirty="0"/>
              <a:t>Advancements in Computer Vision During the 2010s</a:t>
            </a:r>
          </a:p>
          <a:p>
            <a:pPr>
              <a:lnSpc>
                <a:spcPct val="90000"/>
              </a:lnSpc>
              <a:spcAft>
                <a:spcPts val="600"/>
              </a:spcAft>
            </a:pPr>
            <a:r>
              <a:rPr lang="en-US" sz="2600" b="0" i="0" dirty="0">
                <a:effectLst/>
              </a:rPr>
              <a:t>	</a:t>
            </a:r>
            <a:r>
              <a:rPr lang="en-US" sz="2600" dirty="0"/>
              <a:t>Key advancements</a:t>
            </a:r>
          </a:p>
          <a:p>
            <a:pPr>
              <a:lnSpc>
                <a:spcPct val="90000"/>
              </a:lnSpc>
              <a:spcAft>
                <a:spcPts val="600"/>
              </a:spcAft>
            </a:pPr>
            <a:r>
              <a:rPr lang="en-US" sz="2600" b="0" i="0" dirty="0">
                <a:effectLst/>
              </a:rPr>
              <a:t>	Influential figures</a:t>
            </a:r>
          </a:p>
          <a:p>
            <a:pPr>
              <a:lnSpc>
                <a:spcPct val="90000"/>
              </a:lnSpc>
              <a:spcAft>
                <a:spcPts val="600"/>
              </a:spcAft>
            </a:pPr>
            <a:r>
              <a:rPr lang="en-US" sz="2600" dirty="0"/>
              <a:t>	Impactful applications</a:t>
            </a:r>
          </a:p>
          <a:p>
            <a:pPr>
              <a:lnSpc>
                <a:spcPct val="90000"/>
              </a:lnSpc>
              <a:spcAft>
                <a:spcPts val="600"/>
              </a:spcAft>
            </a:pPr>
            <a:endParaRPr lang="en-US" sz="2600" dirty="0"/>
          </a:p>
          <a:p>
            <a:pPr>
              <a:lnSpc>
                <a:spcPct val="90000"/>
              </a:lnSpc>
              <a:spcAft>
                <a:spcPts val="600"/>
              </a:spcAft>
            </a:pPr>
            <a:r>
              <a:rPr lang="en-US" sz="2600" dirty="0"/>
              <a:t>Advancements in Computer Vision During the 2020s</a:t>
            </a:r>
          </a:p>
          <a:p>
            <a:pPr>
              <a:lnSpc>
                <a:spcPct val="90000"/>
              </a:lnSpc>
              <a:spcAft>
                <a:spcPts val="600"/>
              </a:spcAft>
            </a:pPr>
            <a:r>
              <a:rPr lang="en-US" sz="2600" dirty="0"/>
              <a:t>	Key advancements</a:t>
            </a:r>
          </a:p>
          <a:p>
            <a:pPr>
              <a:lnSpc>
                <a:spcPct val="90000"/>
              </a:lnSpc>
              <a:spcAft>
                <a:spcPts val="600"/>
              </a:spcAft>
            </a:pPr>
            <a:r>
              <a:rPr lang="en-US" sz="2600" b="0" i="0" dirty="0">
                <a:effectLst/>
              </a:rPr>
              <a:t>	Influential figures</a:t>
            </a:r>
          </a:p>
          <a:p>
            <a:pPr>
              <a:lnSpc>
                <a:spcPct val="90000"/>
              </a:lnSpc>
              <a:spcAft>
                <a:spcPts val="600"/>
              </a:spcAft>
            </a:pPr>
            <a:r>
              <a:rPr lang="en-US" sz="2600" dirty="0"/>
              <a:t>	Impactful applications</a:t>
            </a:r>
          </a:p>
          <a:p>
            <a:pPr>
              <a:lnSpc>
                <a:spcPct val="90000"/>
              </a:lnSpc>
              <a:spcAft>
                <a:spcPts val="600"/>
              </a:spcAft>
            </a:pPr>
            <a:endParaRPr lang="en-US" sz="2600" b="0" i="0" dirty="0">
              <a:effectLst/>
            </a:endParaRPr>
          </a:p>
          <a:p>
            <a:pPr>
              <a:lnSpc>
                <a:spcPct val="90000"/>
              </a:lnSpc>
              <a:spcAft>
                <a:spcPts val="600"/>
              </a:spcAft>
            </a:pPr>
            <a:r>
              <a:rPr lang="en-US" sz="2600" dirty="0"/>
              <a:t>Visual Timeline of Computer Vision Advancements in the 2010s</a:t>
            </a:r>
          </a:p>
          <a:p>
            <a:pPr>
              <a:lnSpc>
                <a:spcPct val="90000"/>
              </a:lnSpc>
              <a:spcAft>
                <a:spcPts val="600"/>
              </a:spcAft>
            </a:pPr>
            <a:r>
              <a:rPr lang="en-US" sz="2600" dirty="0"/>
              <a:t>Visual Timeline of Computer Vision Advancements in the 2020s</a:t>
            </a:r>
          </a:p>
          <a:p>
            <a:pPr>
              <a:lnSpc>
                <a:spcPct val="90000"/>
              </a:lnSpc>
              <a:spcAft>
                <a:spcPts val="600"/>
              </a:spcAft>
            </a:pPr>
            <a:endParaRPr lang="en-US" sz="2600" dirty="0"/>
          </a:p>
          <a:p>
            <a:pPr>
              <a:lnSpc>
                <a:spcPct val="90000"/>
              </a:lnSpc>
              <a:spcAft>
                <a:spcPts val="600"/>
              </a:spcAft>
            </a:pPr>
            <a:r>
              <a:rPr lang="en-US" sz="2600" dirty="0"/>
              <a:t>References</a:t>
            </a:r>
          </a:p>
          <a:p>
            <a:pPr>
              <a:lnSpc>
                <a:spcPct val="90000"/>
              </a:lnSpc>
              <a:spcAft>
                <a:spcPts val="600"/>
              </a:spcAft>
            </a:pPr>
            <a:endParaRPr lang="en-US" b="0" i="0" dirty="0">
              <a:effectLst/>
            </a:endParaRPr>
          </a:p>
          <a:p>
            <a:pPr marL="342900" indent="-228600">
              <a:lnSpc>
                <a:spcPct val="90000"/>
              </a:lnSpc>
              <a:spcAft>
                <a:spcPts val="600"/>
              </a:spcAft>
              <a:buFont typeface="Arial" panose="020B0604020202020204" pitchFamily="34" charset="0"/>
              <a:buChar char="•"/>
            </a:pPr>
            <a:endParaRPr lang="en-US" b="0" i="0" dirty="0">
              <a:effectLst/>
            </a:endParaRPr>
          </a:p>
          <a:p>
            <a:pPr indent="-228600">
              <a:lnSpc>
                <a:spcPct val="90000"/>
              </a:lnSpc>
              <a:spcAft>
                <a:spcPts val="600"/>
              </a:spcAft>
              <a:buFont typeface="Arial" panose="020B0604020202020204" pitchFamily="34" charset="0"/>
              <a:buChar char="•"/>
            </a:pPr>
            <a:endParaRPr lang="en-US" dirty="0"/>
          </a:p>
        </p:txBody>
      </p:sp>
      <p:sp>
        <p:nvSpPr>
          <p:cNvPr id="8" name="Rectangle 3">
            <a:extLst>
              <a:ext uri="{FF2B5EF4-FFF2-40B4-BE49-F238E27FC236}">
                <a16:creationId xmlns:a16="http://schemas.microsoft.com/office/drawing/2014/main" id="{342605B2-E25D-5034-0909-5EAA913DBADB}"/>
              </a:ext>
            </a:extLst>
          </p:cNvPr>
          <p:cNvSpPr>
            <a:spLocks noChangeArrowheads="1"/>
          </p:cNvSpPr>
          <p:nvPr/>
        </p:nvSpPr>
        <p:spPr bwMode="auto">
          <a:xfrm>
            <a:off x="152400" y="-322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EBB77368-35F5-57B2-2466-7021DCD89305}"/>
              </a:ext>
            </a:extLst>
          </p:cNvPr>
          <p:cNvSpPr>
            <a:spLocks noChangeArrowheads="1"/>
          </p:cNvSpPr>
          <p:nvPr/>
        </p:nvSpPr>
        <p:spPr bwMode="auto">
          <a:xfrm>
            <a:off x="152400" y="29290"/>
            <a:ext cx="213520" cy="2462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s-MX" altLang="es-MX" sz="1000" b="0" i="0" u="none" strike="noStrike" cap="none" normalizeH="0" baseline="0" dirty="0">
                <a:ln>
                  <a:noFill/>
                </a:ln>
                <a:solidFill>
                  <a:srgbClr val="292929"/>
                </a:solidFill>
                <a:effectLst/>
                <a:latin typeface="Mona Sans"/>
              </a:rPr>
              <a:t> </a:t>
            </a:r>
            <a:endParaRPr kumimoji="0" lang="es-MX" altLang="es-MX" sz="1000" b="0" i="0" u="none" strike="noStrike" cap="none" normalizeH="0" baseline="0">
              <a:ln>
                <a:noFill/>
              </a:ln>
              <a:solidFill>
                <a:srgbClr val="292929"/>
              </a:solidFill>
              <a:effectLst/>
              <a:latin typeface="Mona Sans"/>
            </a:endParaRPr>
          </a:p>
        </p:txBody>
      </p:sp>
    </p:spTree>
    <p:extLst>
      <p:ext uri="{BB962C8B-B14F-4D97-AF65-F5344CB8AC3E}">
        <p14:creationId xmlns:p14="http://schemas.microsoft.com/office/powerpoint/2010/main" val="416453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Slide Background Fill">
            <a:extLst>
              <a:ext uri="{FF2B5EF4-FFF2-40B4-BE49-F238E27FC236}">
                <a16:creationId xmlns:a16="http://schemas.microsoft.com/office/drawing/2014/main" id="{913AE63C-D5B4-45D1-ACFC-648CFFCF9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1" name="Color Cover">
            <a:extLst>
              <a:ext uri="{FF2B5EF4-FFF2-40B4-BE49-F238E27FC236}">
                <a16:creationId xmlns:a16="http://schemas.microsoft.com/office/drawing/2014/main" id="{34DE9D20-D6C2-4834-9EE9-EC583F3FE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59" name="Group 2058">
            <a:extLst>
              <a:ext uri="{FF2B5EF4-FFF2-40B4-BE49-F238E27FC236}">
                <a16:creationId xmlns:a16="http://schemas.microsoft.com/office/drawing/2014/main" id="{18E6700D-1968-457A-86D6-0832EF451D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2060" name="Color">
              <a:extLst>
                <a:ext uri="{FF2B5EF4-FFF2-40B4-BE49-F238E27FC236}">
                  <a16:creationId xmlns:a16="http://schemas.microsoft.com/office/drawing/2014/main" id="{9A7755BA-576D-4BEE-915E-597F99248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Color">
              <a:extLst>
                <a:ext uri="{FF2B5EF4-FFF2-40B4-BE49-F238E27FC236}">
                  <a16:creationId xmlns:a16="http://schemas.microsoft.com/office/drawing/2014/main" id="{67CB0A79-D73C-4261-AC57-EAF4BD0BC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Imagen 6">
            <a:extLst>
              <a:ext uri="{FF2B5EF4-FFF2-40B4-BE49-F238E27FC236}">
                <a16:creationId xmlns:a16="http://schemas.microsoft.com/office/drawing/2014/main" id="{1AD8DF61-B768-D23E-136A-542DCF791938}"/>
              </a:ext>
            </a:extLst>
          </p:cNvPr>
          <p:cNvPicPr>
            <a:picLocks noChangeAspect="1"/>
          </p:cNvPicPr>
          <p:nvPr/>
        </p:nvPicPr>
        <p:blipFill>
          <a:blip r:embed="rId2"/>
          <a:srcRect l="2446" r="30375" b="3"/>
          <a:stretch/>
        </p:blipFill>
        <p:spPr>
          <a:xfrm>
            <a:off x="6518833" y="932787"/>
            <a:ext cx="2481812" cy="2480799"/>
          </a:xfrm>
          <a:prstGeom prst="rect">
            <a:avLst/>
          </a:prstGeom>
        </p:spPr>
      </p:pic>
      <p:pic>
        <p:nvPicPr>
          <p:cNvPr id="5" name="Imagen 4">
            <a:extLst>
              <a:ext uri="{FF2B5EF4-FFF2-40B4-BE49-F238E27FC236}">
                <a16:creationId xmlns:a16="http://schemas.microsoft.com/office/drawing/2014/main" id="{60C5BAD8-2027-9F38-B76C-664649A8C0FD}"/>
              </a:ext>
            </a:extLst>
          </p:cNvPr>
          <p:cNvPicPr>
            <a:picLocks noChangeAspect="1"/>
          </p:cNvPicPr>
          <p:nvPr/>
        </p:nvPicPr>
        <p:blipFill>
          <a:blip r:embed="rId3"/>
          <a:srcRect l="31812"/>
          <a:stretch/>
        </p:blipFill>
        <p:spPr>
          <a:xfrm>
            <a:off x="9056394" y="919877"/>
            <a:ext cx="2477468" cy="2493709"/>
          </a:xfrm>
          <a:prstGeom prst="rect">
            <a:avLst/>
          </a:prstGeom>
        </p:spPr>
      </p:pic>
      <p:pic>
        <p:nvPicPr>
          <p:cNvPr id="6" name="Imagen 5">
            <a:extLst>
              <a:ext uri="{FF2B5EF4-FFF2-40B4-BE49-F238E27FC236}">
                <a16:creationId xmlns:a16="http://schemas.microsoft.com/office/drawing/2014/main" id="{1ACDED0E-148C-3146-05B5-E7A32740A90D}"/>
              </a:ext>
            </a:extLst>
          </p:cNvPr>
          <p:cNvPicPr>
            <a:picLocks noChangeAspect="1"/>
          </p:cNvPicPr>
          <p:nvPr/>
        </p:nvPicPr>
        <p:blipFill>
          <a:blip r:embed="rId4"/>
          <a:srcRect l="41073" r="-2" b="-2"/>
          <a:stretch/>
        </p:blipFill>
        <p:spPr>
          <a:xfrm>
            <a:off x="6518833" y="3470432"/>
            <a:ext cx="2481812" cy="2480799"/>
          </a:xfrm>
          <a:prstGeom prst="rect">
            <a:avLst/>
          </a:prstGeom>
        </p:spPr>
      </p:pic>
      <p:pic>
        <p:nvPicPr>
          <p:cNvPr id="2050" name="Picture 2" descr="Machine Vision &amp; Intelligence | Smart Transportation Innovation Program">
            <a:extLst>
              <a:ext uri="{FF2B5EF4-FFF2-40B4-BE49-F238E27FC236}">
                <a16:creationId xmlns:a16="http://schemas.microsoft.com/office/drawing/2014/main" id="{40F58EDB-860F-4796-B51B-2B54545CD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4256" r="9633" b="1"/>
          <a:stretch/>
        </p:blipFill>
        <p:spPr bwMode="auto">
          <a:xfrm>
            <a:off x="9056394" y="3463675"/>
            <a:ext cx="2477468" cy="2493709"/>
          </a:xfrm>
          <a:prstGeom prst="rect">
            <a:avLst/>
          </a:prstGeom>
          <a:noFill/>
          <a:extLst>
            <a:ext uri="{909E8E84-426E-40DD-AFC4-6F175D3DCCD1}">
              <a14:hiddenFill xmlns:a14="http://schemas.microsoft.com/office/drawing/2010/main">
                <a:solidFill>
                  <a:srgbClr val="FFFFFF"/>
                </a:solidFill>
              </a14:hiddenFill>
            </a:ext>
          </a:extLst>
        </p:spPr>
      </p:pic>
      <p:grpSp>
        <p:nvGrpSpPr>
          <p:cNvPr id="2063" name="Group 206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64" name="Freeform: Shape 206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5" name="Freeform: Shape 206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6" name="Freeform: Shape 206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7" name="Freeform: Shape 206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8" name="Freeform: Shape 206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69" name="Freeform: Shape 206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70" name="Freeform: Shape 206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ítulo 1">
            <a:extLst>
              <a:ext uri="{FF2B5EF4-FFF2-40B4-BE49-F238E27FC236}">
                <a16:creationId xmlns:a16="http://schemas.microsoft.com/office/drawing/2014/main" id="{42FB1F3A-EAA5-DE3C-6FAB-52191443B001}"/>
              </a:ext>
            </a:extLst>
          </p:cNvPr>
          <p:cNvSpPr>
            <a:spLocks noGrp="1"/>
          </p:cNvSpPr>
          <p:nvPr>
            <p:ph type="title"/>
          </p:nvPr>
        </p:nvSpPr>
        <p:spPr>
          <a:xfrm>
            <a:off x="183204" y="286327"/>
            <a:ext cx="5437789" cy="1505773"/>
          </a:xfrm>
        </p:spPr>
        <p:txBody>
          <a:bodyPr vert="horz" lIns="91440" tIns="45720" rIns="91440" bIns="45720" rtlCol="0" anchor="b">
            <a:normAutofit fontScale="90000"/>
          </a:bodyPr>
          <a:lstStyle/>
          <a:p>
            <a:pPr algn="ctr"/>
            <a:r>
              <a:rPr lang="en-US" sz="4000" b="0" i="0" kern="1200" dirty="0">
                <a:solidFill>
                  <a:schemeClr val="bg1"/>
                </a:solidFill>
                <a:effectLst/>
                <a:latin typeface="+mj-lt"/>
                <a:ea typeface="+mj-ea"/>
                <a:cs typeface="+mj-cs"/>
              </a:rPr>
              <a:t>Introduction to Computer Vision , a Subfield of AI in 2010s and 2020s </a:t>
            </a:r>
            <a:endParaRPr lang="en-US" sz="4000" kern="1200" dirty="0">
              <a:solidFill>
                <a:schemeClr val="bg1"/>
              </a:solidFill>
              <a:latin typeface="+mj-lt"/>
              <a:ea typeface="+mj-ea"/>
              <a:cs typeface="+mj-cs"/>
            </a:endParaRPr>
          </a:p>
        </p:txBody>
      </p:sp>
      <p:sp>
        <p:nvSpPr>
          <p:cNvPr id="8" name="TextBox 7">
            <a:extLst>
              <a:ext uri="{FF2B5EF4-FFF2-40B4-BE49-F238E27FC236}">
                <a16:creationId xmlns:a16="http://schemas.microsoft.com/office/drawing/2014/main" id="{8BF267B9-9A6A-E28A-3B45-E21D6C157DF6}"/>
              </a:ext>
            </a:extLst>
          </p:cNvPr>
          <p:cNvSpPr txBox="1"/>
          <p:nvPr/>
        </p:nvSpPr>
        <p:spPr>
          <a:xfrm>
            <a:off x="184727" y="1690255"/>
            <a:ext cx="5437789" cy="5078313"/>
          </a:xfrm>
          <a:prstGeom prst="rect">
            <a:avLst/>
          </a:prstGeom>
          <a:noFill/>
        </p:spPr>
        <p:txBody>
          <a:bodyPr wrap="square">
            <a:spAutoFit/>
          </a:bodyPr>
          <a:lstStyle/>
          <a:p>
            <a:r>
              <a:rPr lang="en-US" b="1" dirty="0"/>
              <a:t>Definition and Scope</a:t>
            </a:r>
            <a:r>
              <a:rPr lang="en-US" dirty="0"/>
              <a:t>: Computer vision, a subfield of AI, enables machines to interpret and process visual information from the world.</a:t>
            </a:r>
          </a:p>
          <a:p>
            <a:endParaRPr lang="en-US" dirty="0"/>
          </a:p>
          <a:p>
            <a:r>
              <a:rPr lang="en-US" b="1" dirty="0"/>
              <a:t>Historical Context: </a:t>
            </a:r>
            <a:r>
              <a:rPr lang="en-US" dirty="0"/>
              <a:t>Significant advancements occurred in the 2010s and 2020s, driven by deep learning techniques and the development of foundational projects.</a:t>
            </a:r>
          </a:p>
          <a:p>
            <a:endParaRPr lang="en-US" dirty="0"/>
          </a:p>
          <a:p>
            <a:r>
              <a:rPr lang="en-US" b="1" dirty="0"/>
              <a:t>Key Technologies: </a:t>
            </a:r>
            <a:r>
              <a:rPr lang="en-US" dirty="0"/>
              <a:t>Utilizes neural networks, convolutional neural networks (CNNs), and large datasets; recent innovations include transformers and generative intelligence.</a:t>
            </a:r>
          </a:p>
          <a:p>
            <a:endParaRPr lang="en-US" dirty="0"/>
          </a:p>
          <a:p>
            <a:r>
              <a:rPr lang="en-US" b="1" dirty="0"/>
              <a:t>Current Applications: </a:t>
            </a:r>
            <a:r>
              <a:rPr lang="en-US" dirty="0"/>
              <a:t>Found in autonomous vehicles, facial recognition, healthcare diagnostics, and evolving camera and sensor technologies, reflecting its broad impact.</a:t>
            </a:r>
          </a:p>
        </p:txBody>
      </p:sp>
    </p:spTree>
    <p:extLst>
      <p:ext uri="{BB962C8B-B14F-4D97-AF65-F5344CB8AC3E}">
        <p14:creationId xmlns:p14="http://schemas.microsoft.com/office/powerpoint/2010/main" val="1446108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67C5EF-FD1E-727B-E521-E85179ECD277}"/>
              </a:ext>
            </a:extLst>
          </p:cNvPr>
          <p:cNvSpPr>
            <a:spLocks noGrp="1"/>
          </p:cNvSpPr>
          <p:nvPr>
            <p:ph type="title"/>
          </p:nvPr>
        </p:nvSpPr>
        <p:spPr/>
        <p:txBody>
          <a:bodyPr/>
          <a:lstStyle/>
          <a:p>
            <a:pPr algn="ctr"/>
            <a:r>
              <a:rPr lang="en-US" b="0" i="0" dirty="0">
                <a:solidFill>
                  <a:srgbClr val="292929"/>
                </a:solidFill>
                <a:effectLst/>
                <a:latin typeface="Arial" panose="020B0604020202020204" pitchFamily="34" charset="0"/>
                <a:cs typeface="Arial" panose="020B0604020202020204" pitchFamily="34" charset="0"/>
              </a:rPr>
              <a:t>Key </a:t>
            </a:r>
            <a:r>
              <a:rPr lang="en-US" dirty="0">
                <a:solidFill>
                  <a:srgbClr val="292929"/>
                </a:solidFill>
                <a:latin typeface="Arial" panose="020B0604020202020204" pitchFamily="34" charset="0"/>
                <a:cs typeface="Arial" panose="020B0604020202020204" pitchFamily="34" charset="0"/>
              </a:rPr>
              <a:t>A</a:t>
            </a:r>
            <a:r>
              <a:rPr lang="en-US" b="0" i="0" dirty="0">
                <a:solidFill>
                  <a:srgbClr val="292929"/>
                </a:solidFill>
                <a:effectLst/>
                <a:latin typeface="Arial" panose="020B0604020202020204" pitchFamily="34" charset="0"/>
                <a:cs typeface="Arial" panose="020B0604020202020204" pitchFamily="34" charset="0"/>
              </a:rPr>
              <a:t>dvancements in 2010</a:t>
            </a:r>
            <a:endParaRPr lang="es-MX" dirty="0"/>
          </a:p>
        </p:txBody>
      </p:sp>
      <p:graphicFrame>
        <p:nvGraphicFramePr>
          <p:cNvPr id="5" name="Tabla 4">
            <a:extLst>
              <a:ext uri="{FF2B5EF4-FFF2-40B4-BE49-F238E27FC236}">
                <a16:creationId xmlns:a16="http://schemas.microsoft.com/office/drawing/2014/main" id="{E06320F7-E6AA-CD90-513C-7BC626F6E09B}"/>
              </a:ext>
            </a:extLst>
          </p:cNvPr>
          <p:cNvGraphicFramePr>
            <a:graphicFrameLocks noGrp="1"/>
          </p:cNvGraphicFramePr>
          <p:nvPr>
            <p:extLst>
              <p:ext uri="{D42A27DB-BD31-4B8C-83A1-F6EECF244321}">
                <p14:modId xmlns:p14="http://schemas.microsoft.com/office/powerpoint/2010/main" val="2529818914"/>
              </p:ext>
            </p:extLst>
          </p:nvPr>
        </p:nvGraphicFramePr>
        <p:xfrm>
          <a:off x="1722284" y="1945640"/>
          <a:ext cx="8128000" cy="3708400"/>
        </p:xfrm>
        <a:graphic>
          <a:graphicData uri="http://schemas.openxmlformats.org/drawingml/2006/table">
            <a:tbl>
              <a:tblPr firstRow="1" bandRow="1">
                <a:tableStyleId>{17292A2E-F333-43FB-9621-5CBBE7FDCDCB}</a:tableStyleId>
              </a:tblPr>
              <a:tblGrid>
                <a:gridCol w="2790722">
                  <a:extLst>
                    <a:ext uri="{9D8B030D-6E8A-4147-A177-3AD203B41FA5}">
                      <a16:colId xmlns:a16="http://schemas.microsoft.com/office/drawing/2014/main" val="3533072801"/>
                    </a:ext>
                  </a:extLst>
                </a:gridCol>
                <a:gridCol w="5337278">
                  <a:extLst>
                    <a:ext uri="{9D8B030D-6E8A-4147-A177-3AD203B41FA5}">
                      <a16:colId xmlns:a16="http://schemas.microsoft.com/office/drawing/2014/main" val="1877666805"/>
                    </a:ext>
                  </a:extLst>
                </a:gridCol>
              </a:tblGrid>
              <a:tr h="370840">
                <a:tc>
                  <a:txBody>
                    <a:bodyPr/>
                    <a:lstStyle/>
                    <a:p>
                      <a:endParaRPr lang="es-MX"/>
                    </a:p>
                  </a:txBody>
                  <a:tcPr/>
                </a:tc>
                <a:tc>
                  <a:txBody>
                    <a:bodyPr/>
                    <a:lstStyle/>
                    <a:p>
                      <a:endParaRPr lang="es-MX"/>
                    </a:p>
                  </a:txBody>
                  <a:tcPr/>
                </a:tc>
                <a:extLst>
                  <a:ext uri="{0D108BD9-81ED-4DB2-BD59-A6C34878D82A}">
                    <a16:rowId xmlns:a16="http://schemas.microsoft.com/office/drawing/2014/main" val="3802317993"/>
                  </a:ext>
                </a:extLst>
              </a:tr>
              <a:tr h="370840">
                <a:tc>
                  <a:txBody>
                    <a:bodyPr/>
                    <a:lstStyle/>
                    <a:p>
                      <a:r>
                        <a:rPr lang="en-US" dirty="0"/>
                        <a:t>ILSVRC</a:t>
                      </a:r>
                      <a:endParaRPr lang="es-MX" dirty="0"/>
                    </a:p>
                  </a:txBody>
                  <a:tcPr/>
                </a:tc>
                <a:tc>
                  <a:txBody>
                    <a:bodyPr/>
                    <a:lstStyle/>
                    <a:p>
                      <a:r>
                        <a:rPr lang="en-US" dirty="0"/>
                        <a:t> ImageNet Large Scale Vision Recognition Change</a:t>
                      </a:r>
                      <a:endParaRPr lang="es-MX" dirty="0"/>
                    </a:p>
                  </a:txBody>
                  <a:tcPr/>
                </a:tc>
                <a:extLst>
                  <a:ext uri="{0D108BD9-81ED-4DB2-BD59-A6C34878D82A}">
                    <a16:rowId xmlns:a16="http://schemas.microsoft.com/office/drawing/2014/main" val="3949888219"/>
                  </a:ext>
                </a:extLst>
              </a:tr>
              <a:tr h="370840">
                <a:tc>
                  <a:txBody>
                    <a:bodyPr/>
                    <a:lstStyle/>
                    <a:p>
                      <a:r>
                        <a:rPr lang="en-US" dirty="0"/>
                        <a:t>AlexNET</a:t>
                      </a:r>
                      <a:endParaRPr lang="es-MX" dirty="0"/>
                    </a:p>
                  </a:txBody>
                  <a:tcPr/>
                </a:tc>
                <a:tc>
                  <a:txBody>
                    <a:bodyPr/>
                    <a:lstStyle/>
                    <a:p>
                      <a:r>
                        <a:rPr lang="en-US" dirty="0"/>
                        <a:t>CNN (Convolution Networks Neural) + ILSVRC</a:t>
                      </a:r>
                      <a:endParaRPr lang="es-MX" dirty="0"/>
                    </a:p>
                  </a:txBody>
                  <a:tcPr/>
                </a:tc>
                <a:extLst>
                  <a:ext uri="{0D108BD9-81ED-4DB2-BD59-A6C34878D82A}">
                    <a16:rowId xmlns:a16="http://schemas.microsoft.com/office/drawing/2014/main" val="335576719"/>
                  </a:ext>
                </a:extLst>
              </a:tr>
              <a:tr h="370840">
                <a:tc>
                  <a:txBody>
                    <a:bodyPr/>
                    <a:lstStyle/>
                    <a:p>
                      <a:r>
                        <a:rPr lang="en-US" dirty="0"/>
                        <a:t>GAN</a:t>
                      </a:r>
                      <a:endParaRPr lang="es-MX" dirty="0"/>
                    </a:p>
                  </a:txBody>
                  <a:tcPr/>
                </a:tc>
                <a:tc>
                  <a:txBody>
                    <a:bodyPr/>
                    <a:lstStyle/>
                    <a:p>
                      <a:r>
                        <a:rPr lang="en-US" dirty="0"/>
                        <a:t>Generative Adversial Networks</a:t>
                      </a:r>
                      <a:endParaRPr lang="es-MX" dirty="0"/>
                    </a:p>
                  </a:txBody>
                  <a:tcPr/>
                </a:tc>
                <a:extLst>
                  <a:ext uri="{0D108BD9-81ED-4DB2-BD59-A6C34878D82A}">
                    <a16:rowId xmlns:a16="http://schemas.microsoft.com/office/drawing/2014/main" val="1863853450"/>
                  </a:ext>
                </a:extLst>
              </a:tr>
              <a:tr h="370840">
                <a:tc>
                  <a:txBody>
                    <a:bodyPr/>
                    <a:lstStyle/>
                    <a:p>
                      <a:r>
                        <a:rPr lang="en-US" dirty="0"/>
                        <a:t>RESNET</a:t>
                      </a:r>
                      <a:endParaRPr lang="es-MX" dirty="0"/>
                    </a:p>
                  </a:txBody>
                  <a:tcPr/>
                </a:tc>
                <a:tc>
                  <a:txBody>
                    <a:bodyPr/>
                    <a:lstStyle/>
                    <a:p>
                      <a:r>
                        <a:rPr lang="en-US" dirty="0"/>
                        <a:t>Residual Networks</a:t>
                      </a:r>
                      <a:endParaRPr lang="es-MX" dirty="0"/>
                    </a:p>
                  </a:txBody>
                  <a:tcPr/>
                </a:tc>
                <a:extLst>
                  <a:ext uri="{0D108BD9-81ED-4DB2-BD59-A6C34878D82A}">
                    <a16:rowId xmlns:a16="http://schemas.microsoft.com/office/drawing/2014/main" val="3389160562"/>
                  </a:ext>
                </a:extLst>
              </a:tr>
              <a:tr h="370840">
                <a:tc>
                  <a:txBody>
                    <a:bodyPr/>
                    <a:lstStyle/>
                    <a:p>
                      <a:r>
                        <a:rPr lang="en-US" dirty="0"/>
                        <a:t>Transformer in Vision</a:t>
                      </a:r>
                      <a:endParaRPr lang="es-MX" dirty="0"/>
                    </a:p>
                  </a:txBody>
                  <a:tcPr/>
                </a:tc>
                <a:tc>
                  <a:txBody>
                    <a:bodyPr/>
                    <a:lstStyle/>
                    <a:p>
                      <a:endParaRPr lang="es-MX" dirty="0"/>
                    </a:p>
                  </a:txBody>
                  <a:tcPr/>
                </a:tc>
                <a:extLst>
                  <a:ext uri="{0D108BD9-81ED-4DB2-BD59-A6C34878D82A}">
                    <a16:rowId xmlns:a16="http://schemas.microsoft.com/office/drawing/2014/main" val="576230088"/>
                  </a:ext>
                </a:extLst>
              </a:tr>
              <a:tr h="370840">
                <a:tc>
                  <a:txBody>
                    <a:bodyPr/>
                    <a:lstStyle/>
                    <a:p>
                      <a:r>
                        <a:rPr lang="en-US" dirty="0"/>
                        <a:t>CLIP</a:t>
                      </a:r>
                      <a:endParaRPr lang="es-MX" dirty="0"/>
                    </a:p>
                  </a:txBody>
                  <a:tcPr/>
                </a:tc>
                <a:tc>
                  <a:txBody>
                    <a:bodyPr/>
                    <a:lstStyle/>
                    <a:p>
                      <a:r>
                        <a:rPr lang="en-US" dirty="0"/>
                        <a:t>Constractive Language Image Pretraining</a:t>
                      </a:r>
                      <a:endParaRPr lang="es-MX" dirty="0"/>
                    </a:p>
                  </a:txBody>
                  <a:tcPr/>
                </a:tc>
                <a:extLst>
                  <a:ext uri="{0D108BD9-81ED-4DB2-BD59-A6C34878D82A}">
                    <a16:rowId xmlns:a16="http://schemas.microsoft.com/office/drawing/2014/main" val="3519049178"/>
                  </a:ext>
                </a:extLst>
              </a:tr>
              <a:tr h="370840">
                <a:tc>
                  <a:txBody>
                    <a:bodyPr/>
                    <a:lstStyle/>
                    <a:p>
                      <a:r>
                        <a:rPr lang="en-US" dirty="0"/>
                        <a:t>Yolo</a:t>
                      </a:r>
                      <a:endParaRPr lang="es-MX" dirty="0"/>
                    </a:p>
                  </a:txBody>
                  <a:tcPr/>
                </a:tc>
                <a:tc>
                  <a:txBody>
                    <a:bodyPr/>
                    <a:lstStyle/>
                    <a:p>
                      <a:r>
                        <a:rPr lang="en-US" dirty="0"/>
                        <a:t>You Only Look Once</a:t>
                      </a:r>
                      <a:endParaRPr lang="es-MX" dirty="0"/>
                    </a:p>
                  </a:txBody>
                  <a:tcPr/>
                </a:tc>
                <a:extLst>
                  <a:ext uri="{0D108BD9-81ED-4DB2-BD59-A6C34878D82A}">
                    <a16:rowId xmlns:a16="http://schemas.microsoft.com/office/drawing/2014/main" val="2749291674"/>
                  </a:ext>
                </a:extLst>
              </a:tr>
              <a:tr h="370840">
                <a:tc>
                  <a:txBody>
                    <a:bodyPr/>
                    <a:lstStyle/>
                    <a:p>
                      <a:r>
                        <a:rPr lang="en-US" dirty="0"/>
                        <a:t>OpenCV</a:t>
                      </a:r>
                      <a:endParaRPr lang="es-MX" dirty="0"/>
                    </a:p>
                  </a:txBody>
                  <a:tcPr/>
                </a:tc>
                <a:tc>
                  <a:txBody>
                    <a:bodyPr/>
                    <a:lstStyle/>
                    <a:p>
                      <a:r>
                        <a:rPr lang="en-US" dirty="0"/>
                        <a:t>Open Compute Vision</a:t>
                      </a:r>
                      <a:endParaRPr lang="es-MX" dirty="0"/>
                    </a:p>
                  </a:txBody>
                  <a:tcPr/>
                </a:tc>
                <a:extLst>
                  <a:ext uri="{0D108BD9-81ED-4DB2-BD59-A6C34878D82A}">
                    <a16:rowId xmlns:a16="http://schemas.microsoft.com/office/drawing/2014/main" val="262464673"/>
                  </a:ext>
                </a:extLst>
              </a:tr>
              <a:tr h="370840">
                <a:tc>
                  <a:txBody>
                    <a:bodyPr/>
                    <a:lstStyle/>
                    <a:p>
                      <a:r>
                        <a:rPr lang="en-US" dirty="0"/>
                        <a:t>Autonomous Cars</a:t>
                      </a:r>
                      <a:endParaRPr lang="es-MX" dirty="0"/>
                    </a:p>
                  </a:txBody>
                  <a:tcPr/>
                </a:tc>
                <a:tc>
                  <a:txBody>
                    <a:bodyPr/>
                    <a:lstStyle/>
                    <a:p>
                      <a:r>
                        <a:rPr lang="en-US" dirty="0"/>
                        <a:t>TESLA, </a:t>
                      </a:r>
                      <a:r>
                        <a:rPr lang="en-US" dirty="0" err="1"/>
                        <a:t>DriveTaxi</a:t>
                      </a:r>
                      <a:endParaRPr lang="es-MX" dirty="0"/>
                    </a:p>
                  </a:txBody>
                  <a:tcPr/>
                </a:tc>
                <a:extLst>
                  <a:ext uri="{0D108BD9-81ED-4DB2-BD59-A6C34878D82A}">
                    <a16:rowId xmlns:a16="http://schemas.microsoft.com/office/drawing/2014/main" val="601091887"/>
                  </a:ext>
                </a:extLst>
              </a:tr>
            </a:tbl>
          </a:graphicData>
        </a:graphic>
      </p:graphicFrame>
    </p:spTree>
    <p:extLst>
      <p:ext uri="{BB962C8B-B14F-4D97-AF65-F5344CB8AC3E}">
        <p14:creationId xmlns:p14="http://schemas.microsoft.com/office/powerpoint/2010/main" val="572554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32557-E3E1-9DE8-D351-CFF741CE6364}"/>
              </a:ext>
            </a:extLst>
          </p:cNvPr>
          <p:cNvSpPr>
            <a:spLocks noGrp="1"/>
          </p:cNvSpPr>
          <p:nvPr>
            <p:ph type="title"/>
          </p:nvPr>
        </p:nvSpPr>
        <p:spPr>
          <a:xfrm>
            <a:off x="83128" y="186994"/>
            <a:ext cx="11206018" cy="1228870"/>
          </a:xfrm>
        </p:spPr>
        <p:txBody>
          <a:bodyPr>
            <a:normAutofit fontScale="90000"/>
          </a:bodyPr>
          <a:lstStyle/>
          <a:p>
            <a:pPr algn="ctr"/>
            <a:r>
              <a:rPr lang="en-US" dirty="0">
                <a:solidFill>
                  <a:srgbClr val="292929"/>
                </a:solidFill>
                <a:latin typeface="Arial" panose="020B0604020202020204" pitchFamily="34" charset="0"/>
                <a:cs typeface="Arial" panose="020B0604020202020204" pitchFamily="34" charset="0"/>
              </a:rPr>
              <a:t>People who influenced Computer Vision in 2010</a:t>
            </a:r>
            <a:endParaRPr lang="es-MX" dirty="0"/>
          </a:p>
        </p:txBody>
      </p:sp>
      <p:pic>
        <p:nvPicPr>
          <p:cNvPr id="5" name="Imagen 4">
            <a:extLst>
              <a:ext uri="{FF2B5EF4-FFF2-40B4-BE49-F238E27FC236}">
                <a16:creationId xmlns:a16="http://schemas.microsoft.com/office/drawing/2014/main" id="{E6E330C5-D59B-53A2-91D8-32F9E0963BDC}"/>
              </a:ext>
            </a:extLst>
          </p:cNvPr>
          <p:cNvPicPr>
            <a:picLocks noChangeAspect="1"/>
          </p:cNvPicPr>
          <p:nvPr/>
        </p:nvPicPr>
        <p:blipFill>
          <a:blip r:embed="rId2"/>
          <a:stretch>
            <a:fillRect/>
          </a:stretch>
        </p:blipFill>
        <p:spPr>
          <a:xfrm>
            <a:off x="7929444" y="1590417"/>
            <a:ext cx="1454229" cy="814368"/>
          </a:xfrm>
          <a:prstGeom prst="rect">
            <a:avLst/>
          </a:prstGeom>
        </p:spPr>
      </p:pic>
      <p:pic>
        <p:nvPicPr>
          <p:cNvPr id="3074" name="Picture 2" descr="Geoffrey E Hinton">
            <a:extLst>
              <a:ext uri="{FF2B5EF4-FFF2-40B4-BE49-F238E27FC236}">
                <a16:creationId xmlns:a16="http://schemas.microsoft.com/office/drawing/2014/main" id="{9A9D7261-093C-CE83-70F8-12DF2BA6A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1049" y="1571348"/>
            <a:ext cx="990782" cy="86576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55E1A789-FFFE-C661-76EE-F98B9D1F4D27}"/>
              </a:ext>
            </a:extLst>
          </p:cNvPr>
          <p:cNvPicPr>
            <a:picLocks noChangeAspect="1"/>
          </p:cNvPicPr>
          <p:nvPr/>
        </p:nvPicPr>
        <p:blipFill>
          <a:blip r:embed="rId4"/>
          <a:stretch>
            <a:fillRect/>
          </a:stretch>
        </p:blipFill>
        <p:spPr>
          <a:xfrm>
            <a:off x="8032877" y="2491331"/>
            <a:ext cx="1350796" cy="959776"/>
          </a:xfrm>
          <a:prstGeom prst="rect">
            <a:avLst/>
          </a:prstGeom>
        </p:spPr>
      </p:pic>
      <p:pic>
        <p:nvPicPr>
          <p:cNvPr id="7" name="Imagen 6">
            <a:extLst>
              <a:ext uri="{FF2B5EF4-FFF2-40B4-BE49-F238E27FC236}">
                <a16:creationId xmlns:a16="http://schemas.microsoft.com/office/drawing/2014/main" id="{92168432-7C58-C8B0-2D1E-50AF7111015E}"/>
              </a:ext>
            </a:extLst>
          </p:cNvPr>
          <p:cNvPicPr>
            <a:picLocks noChangeAspect="1"/>
          </p:cNvPicPr>
          <p:nvPr/>
        </p:nvPicPr>
        <p:blipFill>
          <a:blip r:embed="rId5"/>
          <a:stretch>
            <a:fillRect/>
          </a:stretch>
        </p:blipFill>
        <p:spPr>
          <a:xfrm>
            <a:off x="8067424" y="3514122"/>
            <a:ext cx="1242654" cy="934436"/>
          </a:xfrm>
          <a:prstGeom prst="rect">
            <a:avLst/>
          </a:prstGeom>
        </p:spPr>
      </p:pic>
      <p:pic>
        <p:nvPicPr>
          <p:cNvPr id="8" name="Imagen 7">
            <a:extLst>
              <a:ext uri="{FF2B5EF4-FFF2-40B4-BE49-F238E27FC236}">
                <a16:creationId xmlns:a16="http://schemas.microsoft.com/office/drawing/2014/main" id="{E6D111F0-3601-3339-ED14-62E4644E81E5}"/>
              </a:ext>
            </a:extLst>
          </p:cNvPr>
          <p:cNvPicPr>
            <a:picLocks noChangeAspect="1"/>
          </p:cNvPicPr>
          <p:nvPr/>
        </p:nvPicPr>
        <p:blipFill>
          <a:blip r:embed="rId6"/>
          <a:stretch>
            <a:fillRect/>
          </a:stretch>
        </p:blipFill>
        <p:spPr>
          <a:xfrm>
            <a:off x="9577833" y="2510361"/>
            <a:ext cx="1013998" cy="959775"/>
          </a:xfrm>
          <a:prstGeom prst="rect">
            <a:avLst/>
          </a:prstGeom>
        </p:spPr>
      </p:pic>
      <p:pic>
        <p:nvPicPr>
          <p:cNvPr id="9" name="Imagen 8">
            <a:extLst>
              <a:ext uri="{FF2B5EF4-FFF2-40B4-BE49-F238E27FC236}">
                <a16:creationId xmlns:a16="http://schemas.microsoft.com/office/drawing/2014/main" id="{2B98EFA1-503B-0466-256E-3CC5F099C188}"/>
              </a:ext>
            </a:extLst>
          </p:cNvPr>
          <p:cNvPicPr>
            <a:picLocks noChangeAspect="1"/>
          </p:cNvPicPr>
          <p:nvPr/>
        </p:nvPicPr>
        <p:blipFill>
          <a:blip r:embed="rId7"/>
          <a:stretch>
            <a:fillRect/>
          </a:stretch>
        </p:blipFill>
        <p:spPr>
          <a:xfrm>
            <a:off x="8188805" y="4526574"/>
            <a:ext cx="1121273" cy="1121273"/>
          </a:xfrm>
          <a:prstGeom prst="rect">
            <a:avLst/>
          </a:prstGeom>
        </p:spPr>
      </p:pic>
      <p:pic>
        <p:nvPicPr>
          <p:cNvPr id="10" name="Imagen 9">
            <a:extLst>
              <a:ext uri="{FF2B5EF4-FFF2-40B4-BE49-F238E27FC236}">
                <a16:creationId xmlns:a16="http://schemas.microsoft.com/office/drawing/2014/main" id="{BF2AFBA9-1E6C-9F99-4E12-116BBE7A7306}"/>
              </a:ext>
            </a:extLst>
          </p:cNvPr>
          <p:cNvPicPr>
            <a:picLocks noChangeAspect="1"/>
          </p:cNvPicPr>
          <p:nvPr/>
        </p:nvPicPr>
        <p:blipFill>
          <a:blip r:embed="rId8"/>
          <a:stretch>
            <a:fillRect/>
          </a:stretch>
        </p:blipFill>
        <p:spPr>
          <a:xfrm>
            <a:off x="9540771" y="3543380"/>
            <a:ext cx="1051060" cy="934437"/>
          </a:xfrm>
          <a:prstGeom prst="rect">
            <a:avLst/>
          </a:prstGeom>
        </p:spPr>
      </p:pic>
      <p:pic>
        <p:nvPicPr>
          <p:cNvPr id="11" name="Imagen 10">
            <a:extLst>
              <a:ext uri="{FF2B5EF4-FFF2-40B4-BE49-F238E27FC236}">
                <a16:creationId xmlns:a16="http://schemas.microsoft.com/office/drawing/2014/main" id="{EE07B147-CC92-5A52-C33D-95F747743FCB}"/>
              </a:ext>
            </a:extLst>
          </p:cNvPr>
          <p:cNvPicPr>
            <a:picLocks noChangeAspect="1"/>
          </p:cNvPicPr>
          <p:nvPr/>
        </p:nvPicPr>
        <p:blipFill>
          <a:blip r:embed="rId9"/>
          <a:stretch>
            <a:fillRect/>
          </a:stretch>
        </p:blipFill>
        <p:spPr>
          <a:xfrm>
            <a:off x="8194634" y="5801793"/>
            <a:ext cx="1115444" cy="742277"/>
          </a:xfrm>
          <a:prstGeom prst="rect">
            <a:avLst/>
          </a:prstGeom>
        </p:spPr>
      </p:pic>
      <p:pic>
        <p:nvPicPr>
          <p:cNvPr id="13" name="Imagen 12">
            <a:extLst>
              <a:ext uri="{FF2B5EF4-FFF2-40B4-BE49-F238E27FC236}">
                <a16:creationId xmlns:a16="http://schemas.microsoft.com/office/drawing/2014/main" id="{29A418E7-1C71-88C0-2D6D-45EB0DCA53EC}"/>
              </a:ext>
            </a:extLst>
          </p:cNvPr>
          <p:cNvPicPr>
            <a:picLocks noChangeAspect="1"/>
          </p:cNvPicPr>
          <p:nvPr/>
        </p:nvPicPr>
        <p:blipFill>
          <a:blip r:embed="rId10"/>
          <a:stretch>
            <a:fillRect/>
          </a:stretch>
        </p:blipFill>
        <p:spPr>
          <a:xfrm>
            <a:off x="9533539" y="4668929"/>
            <a:ext cx="1121274" cy="959774"/>
          </a:xfrm>
          <a:prstGeom prst="rect">
            <a:avLst/>
          </a:prstGeom>
        </p:spPr>
      </p:pic>
      <p:graphicFrame>
        <p:nvGraphicFramePr>
          <p:cNvPr id="14" name="Table 13">
            <a:extLst>
              <a:ext uri="{FF2B5EF4-FFF2-40B4-BE49-F238E27FC236}">
                <a16:creationId xmlns:a16="http://schemas.microsoft.com/office/drawing/2014/main" id="{AADADDBA-1C45-32D6-6B99-69AD448F7548}"/>
              </a:ext>
            </a:extLst>
          </p:cNvPr>
          <p:cNvGraphicFramePr>
            <a:graphicFrameLocks noGrp="1"/>
          </p:cNvGraphicFramePr>
          <p:nvPr>
            <p:extLst>
              <p:ext uri="{D42A27DB-BD31-4B8C-83A1-F6EECF244321}">
                <p14:modId xmlns:p14="http://schemas.microsoft.com/office/powerpoint/2010/main" val="191463928"/>
              </p:ext>
            </p:extLst>
          </p:nvPr>
        </p:nvGraphicFramePr>
        <p:xfrm>
          <a:off x="341742" y="1415863"/>
          <a:ext cx="7238634" cy="4504648"/>
        </p:xfrm>
        <a:graphic>
          <a:graphicData uri="http://schemas.openxmlformats.org/drawingml/2006/table">
            <a:tbl>
              <a:tblPr firstRow="1" bandRow="1">
                <a:tableStyleId>{00A15C55-8517-42AA-B614-E9B94910E393}</a:tableStyleId>
              </a:tblPr>
              <a:tblGrid>
                <a:gridCol w="3619317">
                  <a:extLst>
                    <a:ext uri="{9D8B030D-6E8A-4147-A177-3AD203B41FA5}">
                      <a16:colId xmlns:a16="http://schemas.microsoft.com/office/drawing/2014/main" val="209776361"/>
                    </a:ext>
                  </a:extLst>
                </a:gridCol>
                <a:gridCol w="3619317">
                  <a:extLst>
                    <a:ext uri="{9D8B030D-6E8A-4147-A177-3AD203B41FA5}">
                      <a16:colId xmlns:a16="http://schemas.microsoft.com/office/drawing/2014/main" val="3685451293"/>
                    </a:ext>
                  </a:extLst>
                </a:gridCol>
              </a:tblGrid>
              <a:tr h="563081">
                <a:tc>
                  <a:txBody>
                    <a:bodyPr/>
                    <a:lstStyle/>
                    <a:p>
                      <a:pPr algn="ctr"/>
                      <a:r>
                        <a:rPr lang="en-US" dirty="0"/>
                        <a:t>Name of influencer</a:t>
                      </a:r>
                    </a:p>
                  </a:txBody>
                  <a:tcPr/>
                </a:tc>
                <a:tc>
                  <a:txBody>
                    <a:bodyPr/>
                    <a:lstStyle/>
                    <a:p>
                      <a:pPr algn="ctr"/>
                      <a:r>
                        <a:rPr lang="en-US" dirty="0"/>
                        <a:t>Contribution</a:t>
                      </a:r>
                    </a:p>
                  </a:txBody>
                  <a:tcPr/>
                </a:tc>
                <a:extLst>
                  <a:ext uri="{0D108BD9-81ED-4DB2-BD59-A6C34878D82A}">
                    <a16:rowId xmlns:a16="http://schemas.microsoft.com/office/drawing/2014/main" val="3520074732"/>
                  </a:ext>
                </a:extLst>
              </a:tr>
              <a:tr h="563081">
                <a:tc>
                  <a:txBody>
                    <a:bodyPr/>
                    <a:lstStyle/>
                    <a:p>
                      <a:r>
                        <a:rPr lang="en-US" dirty="0"/>
                        <a:t>Geoffrey Hinton / Alex Krizhevsky</a:t>
                      </a:r>
                    </a:p>
                  </a:txBody>
                  <a:tcPr/>
                </a:tc>
                <a:tc>
                  <a:txBody>
                    <a:bodyPr/>
                    <a:lstStyle/>
                    <a:p>
                      <a:pPr algn="ctr"/>
                      <a:r>
                        <a:rPr lang="en-US" dirty="0"/>
                        <a:t>Deep Learning</a:t>
                      </a:r>
                    </a:p>
                  </a:txBody>
                  <a:tcPr/>
                </a:tc>
                <a:extLst>
                  <a:ext uri="{0D108BD9-81ED-4DB2-BD59-A6C34878D82A}">
                    <a16:rowId xmlns:a16="http://schemas.microsoft.com/office/drawing/2014/main" val="1040090338"/>
                  </a:ext>
                </a:extLst>
              </a:tr>
              <a:tr h="563081">
                <a:tc>
                  <a:txBody>
                    <a:bodyPr/>
                    <a:lstStyle/>
                    <a:p>
                      <a:pPr algn="ctr"/>
                      <a:r>
                        <a:rPr lang="en-US" b="0" dirty="0"/>
                        <a:t>Yann LeCun</a:t>
                      </a:r>
                    </a:p>
                  </a:txBody>
                  <a:tcPr/>
                </a:tc>
                <a:tc>
                  <a:txBody>
                    <a:bodyPr/>
                    <a:lstStyle/>
                    <a:p>
                      <a:pPr algn="ctr"/>
                      <a:r>
                        <a:rPr lang="en-US" dirty="0"/>
                        <a:t>CNN Development</a:t>
                      </a:r>
                    </a:p>
                  </a:txBody>
                  <a:tcPr/>
                </a:tc>
                <a:extLst>
                  <a:ext uri="{0D108BD9-81ED-4DB2-BD59-A6C34878D82A}">
                    <a16:rowId xmlns:a16="http://schemas.microsoft.com/office/drawing/2014/main" val="1265044129"/>
                  </a:ext>
                </a:extLst>
              </a:tr>
              <a:tr h="563081">
                <a:tc>
                  <a:txBody>
                    <a:bodyPr/>
                    <a:lstStyle/>
                    <a:p>
                      <a:pPr algn="ctr"/>
                      <a:r>
                        <a:rPr lang="en-US" dirty="0"/>
                        <a:t>Andrew Ng</a:t>
                      </a:r>
                    </a:p>
                  </a:txBody>
                  <a:tcPr/>
                </a:tc>
                <a:tc>
                  <a:txBody>
                    <a:bodyPr/>
                    <a:lstStyle/>
                    <a:p>
                      <a:pPr algn="ctr"/>
                      <a:r>
                        <a:rPr lang="en-US" dirty="0"/>
                        <a:t>Machine Learning</a:t>
                      </a:r>
                    </a:p>
                  </a:txBody>
                  <a:tcPr/>
                </a:tc>
                <a:extLst>
                  <a:ext uri="{0D108BD9-81ED-4DB2-BD59-A6C34878D82A}">
                    <a16:rowId xmlns:a16="http://schemas.microsoft.com/office/drawing/2014/main" val="4003864888"/>
                  </a:ext>
                </a:extLst>
              </a:tr>
              <a:tr h="563081">
                <a:tc>
                  <a:txBody>
                    <a:bodyPr/>
                    <a:lstStyle/>
                    <a:p>
                      <a:pPr algn="ctr"/>
                      <a:r>
                        <a:rPr lang="en-US" dirty="0"/>
                        <a:t>Fei-Fei Li</a:t>
                      </a:r>
                    </a:p>
                  </a:txBody>
                  <a:tcPr/>
                </a:tc>
                <a:tc>
                  <a:txBody>
                    <a:bodyPr/>
                    <a:lstStyle/>
                    <a:p>
                      <a:pPr algn="ctr"/>
                      <a:r>
                        <a:rPr lang="en-US" dirty="0"/>
                        <a:t>ImageNet Dataset</a:t>
                      </a:r>
                    </a:p>
                  </a:txBody>
                  <a:tcPr/>
                </a:tc>
                <a:extLst>
                  <a:ext uri="{0D108BD9-81ED-4DB2-BD59-A6C34878D82A}">
                    <a16:rowId xmlns:a16="http://schemas.microsoft.com/office/drawing/2014/main" val="2735907333"/>
                  </a:ext>
                </a:extLst>
              </a:tr>
              <a:tr h="563081">
                <a:tc>
                  <a:txBody>
                    <a:bodyPr/>
                    <a:lstStyle/>
                    <a:p>
                      <a:pPr algn="ctr"/>
                      <a:r>
                        <a:rPr lang="en-US" dirty="0" err="1"/>
                        <a:t>Demis</a:t>
                      </a:r>
                      <a:r>
                        <a:rPr lang="en-US" dirty="0"/>
                        <a:t> Hassabis</a:t>
                      </a:r>
                    </a:p>
                  </a:txBody>
                  <a:tcPr/>
                </a:tc>
                <a:tc>
                  <a:txBody>
                    <a:bodyPr/>
                    <a:lstStyle/>
                    <a:p>
                      <a:pPr algn="ctr"/>
                      <a:r>
                        <a:rPr lang="en-US" dirty="0"/>
                        <a:t>Reinforcement Learning</a:t>
                      </a:r>
                    </a:p>
                  </a:txBody>
                  <a:tcPr/>
                </a:tc>
                <a:extLst>
                  <a:ext uri="{0D108BD9-81ED-4DB2-BD59-A6C34878D82A}">
                    <a16:rowId xmlns:a16="http://schemas.microsoft.com/office/drawing/2014/main" val="4141358383"/>
                  </a:ext>
                </a:extLst>
              </a:tr>
              <a:tr h="563081">
                <a:tc>
                  <a:txBody>
                    <a:bodyPr/>
                    <a:lstStyle/>
                    <a:p>
                      <a:pPr algn="ctr"/>
                      <a:r>
                        <a:rPr lang="en-US" dirty="0"/>
                        <a:t>Ian Goodfellow</a:t>
                      </a:r>
                    </a:p>
                  </a:txBody>
                  <a:tcPr/>
                </a:tc>
                <a:tc>
                  <a:txBody>
                    <a:bodyPr/>
                    <a:lstStyle/>
                    <a:p>
                      <a:pPr algn="ctr"/>
                      <a:r>
                        <a:rPr lang="en-US" dirty="0"/>
                        <a:t>Generative Adversarial</a:t>
                      </a:r>
                    </a:p>
                  </a:txBody>
                  <a:tcPr/>
                </a:tc>
                <a:extLst>
                  <a:ext uri="{0D108BD9-81ED-4DB2-BD59-A6C34878D82A}">
                    <a16:rowId xmlns:a16="http://schemas.microsoft.com/office/drawing/2014/main" val="3201475939"/>
                  </a:ext>
                </a:extLst>
              </a:tr>
              <a:tr h="563081">
                <a:tc>
                  <a:txBody>
                    <a:bodyPr/>
                    <a:lstStyle/>
                    <a:p>
                      <a:pPr algn="ctr"/>
                      <a:r>
                        <a:rPr lang="en-US" dirty="0"/>
                        <a:t>Joseph Redmon / Wei Liu</a:t>
                      </a:r>
                    </a:p>
                  </a:txBody>
                  <a:tcPr/>
                </a:tc>
                <a:tc>
                  <a:txBody>
                    <a:bodyPr/>
                    <a:lstStyle/>
                    <a:p>
                      <a:r>
                        <a:rPr lang="en-US" dirty="0"/>
                        <a:t>YOLO Detection</a:t>
                      </a:r>
                    </a:p>
                  </a:txBody>
                  <a:tcPr/>
                </a:tc>
                <a:extLst>
                  <a:ext uri="{0D108BD9-81ED-4DB2-BD59-A6C34878D82A}">
                    <a16:rowId xmlns:a16="http://schemas.microsoft.com/office/drawing/2014/main" val="4238493229"/>
                  </a:ext>
                </a:extLst>
              </a:tr>
            </a:tbl>
          </a:graphicData>
        </a:graphic>
      </p:graphicFrame>
    </p:spTree>
    <p:extLst>
      <p:ext uri="{BB962C8B-B14F-4D97-AF65-F5344CB8AC3E}">
        <p14:creationId xmlns:p14="http://schemas.microsoft.com/office/powerpoint/2010/main" val="2084206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8137-35BE-B2E2-A463-13BAC47D2188}"/>
              </a:ext>
            </a:extLst>
          </p:cNvPr>
          <p:cNvSpPr>
            <a:spLocks noGrp="1"/>
          </p:cNvSpPr>
          <p:nvPr>
            <p:ph type="title"/>
          </p:nvPr>
        </p:nvSpPr>
        <p:spPr/>
        <p:txBody>
          <a:bodyPr/>
          <a:lstStyle/>
          <a:p>
            <a:pPr algn="ctr"/>
            <a:r>
              <a:rPr lang="en-US" dirty="0"/>
              <a:t>People who influenced Computer Vision in 2010 (contd.)</a:t>
            </a:r>
          </a:p>
        </p:txBody>
      </p:sp>
      <p:graphicFrame>
        <p:nvGraphicFramePr>
          <p:cNvPr id="5" name="Table 4">
            <a:extLst>
              <a:ext uri="{FF2B5EF4-FFF2-40B4-BE49-F238E27FC236}">
                <a16:creationId xmlns:a16="http://schemas.microsoft.com/office/drawing/2014/main" id="{C07E2B73-DE6E-1579-DA30-2ACEF3F1A19D}"/>
              </a:ext>
            </a:extLst>
          </p:cNvPr>
          <p:cNvGraphicFramePr>
            <a:graphicFrameLocks noGrp="1"/>
          </p:cNvGraphicFramePr>
          <p:nvPr>
            <p:extLst>
              <p:ext uri="{D42A27DB-BD31-4B8C-83A1-F6EECF244321}">
                <p14:modId xmlns:p14="http://schemas.microsoft.com/office/powerpoint/2010/main" val="828837995"/>
              </p:ext>
            </p:extLst>
          </p:nvPr>
        </p:nvGraphicFramePr>
        <p:xfrm>
          <a:off x="729673" y="2244436"/>
          <a:ext cx="9568872" cy="1403928"/>
        </p:xfrm>
        <a:graphic>
          <a:graphicData uri="http://schemas.openxmlformats.org/drawingml/2006/table">
            <a:tbl>
              <a:tblPr firstRow="1" bandRow="1">
                <a:tableStyleId>{00A15C55-8517-42AA-B614-E9B94910E393}</a:tableStyleId>
              </a:tblPr>
              <a:tblGrid>
                <a:gridCol w="4972873">
                  <a:extLst>
                    <a:ext uri="{9D8B030D-6E8A-4147-A177-3AD203B41FA5}">
                      <a16:colId xmlns:a16="http://schemas.microsoft.com/office/drawing/2014/main" val="673368876"/>
                    </a:ext>
                  </a:extLst>
                </a:gridCol>
                <a:gridCol w="4595999">
                  <a:extLst>
                    <a:ext uri="{9D8B030D-6E8A-4147-A177-3AD203B41FA5}">
                      <a16:colId xmlns:a16="http://schemas.microsoft.com/office/drawing/2014/main" val="575215717"/>
                    </a:ext>
                  </a:extLst>
                </a:gridCol>
              </a:tblGrid>
              <a:tr h="736099">
                <a:tc>
                  <a:txBody>
                    <a:bodyPr/>
                    <a:lstStyle/>
                    <a:p>
                      <a:pPr marL="0" algn="ctr" defTabSz="914400" rtl="0" eaLnBrk="1" latinLnBrk="0" hangingPunct="1"/>
                      <a:endParaRPr lang="en-US" sz="2000" b="1" kern="1200" dirty="0">
                        <a:solidFill>
                          <a:schemeClr val="dk1"/>
                        </a:solidFill>
                        <a:latin typeface="+mn-lt"/>
                        <a:ea typeface="+mn-ea"/>
                        <a:cs typeface="+mn-cs"/>
                      </a:endParaRPr>
                    </a:p>
                    <a:p>
                      <a:pPr marL="0" algn="ctr" defTabSz="914400" rtl="0" eaLnBrk="1" latinLnBrk="0" hangingPunct="1"/>
                      <a:r>
                        <a:rPr lang="en-US" sz="2000" b="0" kern="1200" dirty="0">
                          <a:solidFill>
                            <a:schemeClr val="dk1"/>
                          </a:solidFill>
                          <a:latin typeface="+mn-lt"/>
                          <a:ea typeface="+mn-ea"/>
                          <a:cs typeface="+mn-cs"/>
                        </a:rPr>
                        <a:t>Yaniv </a:t>
                      </a:r>
                      <a:r>
                        <a:rPr lang="en-US" sz="2000" b="0" kern="1200" dirty="0" err="1">
                          <a:solidFill>
                            <a:schemeClr val="dk1"/>
                          </a:solidFill>
                          <a:latin typeface="+mn-lt"/>
                          <a:ea typeface="+mn-ea"/>
                          <a:cs typeface="+mn-cs"/>
                        </a:rPr>
                        <a:t>Taigman</a:t>
                      </a:r>
                      <a:r>
                        <a:rPr lang="en-US" sz="2000" b="0" kern="1200" dirty="0">
                          <a:solidFill>
                            <a:schemeClr val="dk1"/>
                          </a:solidFill>
                          <a:latin typeface="+mn-lt"/>
                          <a:ea typeface="+mn-ea"/>
                          <a:cs typeface="+mn-cs"/>
                        </a:rPr>
                        <a:t> / Florian </a:t>
                      </a:r>
                      <a:r>
                        <a:rPr lang="en-US" sz="2000" b="0" kern="1200" dirty="0" err="1">
                          <a:solidFill>
                            <a:schemeClr val="dk1"/>
                          </a:solidFill>
                          <a:latin typeface="+mn-lt"/>
                          <a:ea typeface="+mn-ea"/>
                          <a:cs typeface="+mn-cs"/>
                        </a:rPr>
                        <a:t>Schroff</a:t>
                      </a:r>
                      <a:endParaRPr lang="en-US" sz="2000" b="0" kern="1200" dirty="0">
                        <a:solidFill>
                          <a:schemeClr val="dk1"/>
                        </a:solidFill>
                        <a:latin typeface="+mn-lt"/>
                        <a:ea typeface="+mn-ea"/>
                        <a:cs typeface="+mn-cs"/>
                      </a:endParaRPr>
                    </a:p>
                  </a:txBody>
                  <a:tcPr/>
                </a:tc>
                <a:tc>
                  <a:txBody>
                    <a:bodyPr/>
                    <a:lstStyle/>
                    <a:p>
                      <a:pPr algn="ctr"/>
                      <a:endParaRPr lang="en-US" b="0" dirty="0">
                        <a:solidFill>
                          <a:schemeClr val="tx1"/>
                        </a:solidFill>
                      </a:endParaRPr>
                    </a:p>
                    <a:p>
                      <a:pPr algn="ctr"/>
                      <a:r>
                        <a:rPr lang="en-US" b="0" dirty="0" err="1">
                          <a:solidFill>
                            <a:schemeClr val="tx1"/>
                          </a:solidFill>
                        </a:rPr>
                        <a:t>FaceNet</a:t>
                      </a:r>
                      <a:r>
                        <a:rPr lang="en-US" b="0" dirty="0">
                          <a:solidFill>
                            <a:schemeClr val="tx1"/>
                          </a:solidFill>
                        </a:rPr>
                        <a:t> Recognition</a:t>
                      </a:r>
                    </a:p>
                  </a:txBody>
                  <a:tcPr/>
                </a:tc>
                <a:extLst>
                  <a:ext uri="{0D108BD9-81ED-4DB2-BD59-A6C34878D82A}">
                    <a16:rowId xmlns:a16="http://schemas.microsoft.com/office/drawing/2014/main" val="3033467520"/>
                  </a:ext>
                </a:extLst>
              </a:tr>
              <a:tr h="667829">
                <a:tc>
                  <a:txBody>
                    <a:bodyPr/>
                    <a:lstStyle/>
                    <a:p>
                      <a:endParaRPr lang="en-US" dirty="0"/>
                    </a:p>
                    <a:p>
                      <a:pPr algn="ctr"/>
                      <a:r>
                        <a:rPr lang="en-US" dirty="0"/>
                        <a:t>Chris </a:t>
                      </a:r>
                      <a:r>
                        <a:rPr lang="en-US" dirty="0" err="1"/>
                        <a:t>Urmson</a:t>
                      </a:r>
                      <a:r>
                        <a:rPr lang="en-US" dirty="0"/>
                        <a:t> / Andre </a:t>
                      </a:r>
                      <a:r>
                        <a:rPr lang="en-US" dirty="0" err="1"/>
                        <a:t>Bieclen</a:t>
                      </a:r>
                      <a:endParaRPr lang="en-US" dirty="0"/>
                    </a:p>
                  </a:txBody>
                  <a:tcPr/>
                </a:tc>
                <a:tc>
                  <a:txBody>
                    <a:bodyPr/>
                    <a:lstStyle/>
                    <a:p>
                      <a:pPr algn="ctr"/>
                      <a:r>
                        <a:rPr lang="en-US" dirty="0"/>
                        <a:t>Autonomous Vehicles</a:t>
                      </a:r>
                    </a:p>
                  </a:txBody>
                  <a:tcPr/>
                </a:tc>
                <a:extLst>
                  <a:ext uri="{0D108BD9-81ED-4DB2-BD59-A6C34878D82A}">
                    <a16:rowId xmlns:a16="http://schemas.microsoft.com/office/drawing/2014/main" val="2012813414"/>
                  </a:ext>
                </a:extLst>
              </a:tr>
            </a:tbl>
          </a:graphicData>
        </a:graphic>
      </p:graphicFrame>
    </p:spTree>
    <p:extLst>
      <p:ext uri="{BB962C8B-B14F-4D97-AF65-F5344CB8AC3E}">
        <p14:creationId xmlns:p14="http://schemas.microsoft.com/office/powerpoint/2010/main" val="202558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AF68CB5-D519-4070-A998-B86F0FB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extLst>
              <a:ext uri="{FF2B5EF4-FFF2-40B4-BE49-F238E27FC236}">
                <a16:creationId xmlns:a16="http://schemas.microsoft.com/office/drawing/2014/main" id="{31513F4F-7B6C-CE36-72B5-90D570E2F880}"/>
              </a:ext>
            </a:extLst>
          </p:cNvPr>
          <p:cNvPicPr>
            <a:picLocks noChangeAspect="1"/>
          </p:cNvPicPr>
          <p:nvPr/>
        </p:nvPicPr>
        <p:blipFill>
          <a:blip r:embed="rId2"/>
          <a:srcRect l="10232" r="14864" b="-1"/>
          <a:stretch/>
        </p:blipFill>
        <p:spPr>
          <a:xfrm>
            <a:off x="312678" y="501986"/>
            <a:ext cx="2769973" cy="2769973"/>
          </a:xfrm>
          <a:custGeom>
            <a:avLst/>
            <a:gdLst/>
            <a:ahLst/>
            <a:cxnLst/>
            <a:rect l="l" t="t" r="r" b="b"/>
            <a:pathLst>
              <a:path w="2769973" h="2769973">
                <a:moveTo>
                  <a:pt x="133430" y="0"/>
                </a:moveTo>
                <a:lnTo>
                  <a:pt x="2636543" y="0"/>
                </a:lnTo>
                <a:cubicBezTo>
                  <a:pt x="2710234" y="0"/>
                  <a:pt x="2769973" y="59739"/>
                  <a:pt x="2769973" y="133430"/>
                </a:cubicBezTo>
                <a:lnTo>
                  <a:pt x="2769973" y="2636543"/>
                </a:lnTo>
                <a:cubicBezTo>
                  <a:pt x="2769973" y="2710234"/>
                  <a:pt x="2710234" y="2769973"/>
                  <a:pt x="2636543" y="2769973"/>
                </a:cubicBezTo>
                <a:lnTo>
                  <a:pt x="133430" y="2769973"/>
                </a:lnTo>
                <a:cubicBezTo>
                  <a:pt x="59739" y="2769973"/>
                  <a:pt x="0" y="2710234"/>
                  <a:pt x="0" y="2636543"/>
                </a:cubicBezTo>
                <a:lnTo>
                  <a:pt x="0" y="133430"/>
                </a:lnTo>
                <a:cubicBezTo>
                  <a:pt x="0" y="59739"/>
                  <a:pt x="59739" y="0"/>
                  <a:pt x="133430" y="0"/>
                </a:cubicBezTo>
                <a:close/>
              </a:path>
            </a:pathLst>
          </a:custGeom>
        </p:spPr>
      </p:pic>
      <p:pic>
        <p:nvPicPr>
          <p:cNvPr id="7" name="Imagen 6">
            <a:extLst>
              <a:ext uri="{FF2B5EF4-FFF2-40B4-BE49-F238E27FC236}">
                <a16:creationId xmlns:a16="http://schemas.microsoft.com/office/drawing/2014/main" id="{26479CA6-76D2-C40F-BE44-B46E4A151391}"/>
              </a:ext>
            </a:extLst>
          </p:cNvPr>
          <p:cNvPicPr>
            <a:picLocks noChangeAspect="1"/>
          </p:cNvPicPr>
          <p:nvPr/>
        </p:nvPicPr>
        <p:blipFill>
          <a:blip r:embed="rId3"/>
          <a:srcRect l="20297" r="24589" b="2"/>
          <a:stretch/>
        </p:blipFill>
        <p:spPr>
          <a:xfrm>
            <a:off x="3276002" y="501987"/>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12" name="Imagen 11">
            <a:extLst>
              <a:ext uri="{FF2B5EF4-FFF2-40B4-BE49-F238E27FC236}">
                <a16:creationId xmlns:a16="http://schemas.microsoft.com/office/drawing/2014/main" id="{AFADDAC8-5F08-9B40-687C-46B7CDBFED0E}"/>
              </a:ext>
            </a:extLst>
          </p:cNvPr>
          <p:cNvPicPr>
            <a:picLocks noChangeAspect="1"/>
          </p:cNvPicPr>
          <p:nvPr/>
        </p:nvPicPr>
        <p:blipFill>
          <a:blip r:embed="rId4"/>
          <a:srcRect l="32038" r="9257" b="-3"/>
          <a:stretch/>
        </p:blipFill>
        <p:spPr>
          <a:xfrm>
            <a:off x="312774" y="3429005"/>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5" name="Imagen 4">
            <a:extLst>
              <a:ext uri="{FF2B5EF4-FFF2-40B4-BE49-F238E27FC236}">
                <a16:creationId xmlns:a16="http://schemas.microsoft.com/office/drawing/2014/main" id="{881F1F95-7E9B-BCF6-CC6F-28A7AA6D9740}"/>
              </a:ext>
            </a:extLst>
          </p:cNvPr>
          <p:cNvPicPr>
            <a:picLocks noChangeAspect="1"/>
          </p:cNvPicPr>
          <p:nvPr/>
        </p:nvPicPr>
        <p:blipFill>
          <a:blip r:embed="rId5"/>
          <a:srcRect l="23797" r="19705" b="4"/>
          <a:stretch/>
        </p:blipFill>
        <p:spPr>
          <a:xfrm>
            <a:off x="3276003" y="3428994"/>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19" name="Arc 1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7783403" y="326268"/>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ítulo 1">
            <a:extLst>
              <a:ext uri="{FF2B5EF4-FFF2-40B4-BE49-F238E27FC236}">
                <a16:creationId xmlns:a16="http://schemas.microsoft.com/office/drawing/2014/main" id="{A8732557-E3E1-9DE8-D351-CFF741CE6364}"/>
              </a:ext>
            </a:extLst>
          </p:cNvPr>
          <p:cNvSpPr>
            <a:spLocks noGrp="1"/>
          </p:cNvSpPr>
          <p:nvPr>
            <p:ph type="title"/>
          </p:nvPr>
        </p:nvSpPr>
        <p:spPr>
          <a:xfrm>
            <a:off x="6358653" y="378824"/>
            <a:ext cx="5399238" cy="1325563"/>
          </a:xfrm>
        </p:spPr>
        <p:txBody>
          <a:bodyPr vert="horz" lIns="91440" tIns="45720" rIns="91440" bIns="45720" rtlCol="0" anchor="ctr">
            <a:normAutofit fontScale="90000"/>
          </a:bodyPr>
          <a:lstStyle/>
          <a:p>
            <a:pPr algn="ctr"/>
            <a:r>
              <a:rPr lang="en-US" dirty="0"/>
              <a:t>Impactful Applications of Computer Vision in 2010</a:t>
            </a:r>
            <a:endParaRPr lang="en-US" b="0" i="0" kern="1200" dirty="0">
              <a:solidFill>
                <a:schemeClr val="tx1"/>
              </a:solidFill>
              <a:effectLst/>
              <a:latin typeface="+mj-lt"/>
              <a:ea typeface="+mj-ea"/>
              <a:cs typeface="+mj-cs"/>
            </a:endParaRPr>
          </a:p>
        </p:txBody>
      </p:sp>
      <p:sp>
        <p:nvSpPr>
          <p:cNvPr id="11" name="CuadroTexto 10">
            <a:extLst>
              <a:ext uri="{FF2B5EF4-FFF2-40B4-BE49-F238E27FC236}">
                <a16:creationId xmlns:a16="http://schemas.microsoft.com/office/drawing/2014/main" id="{CBEAE9B2-7BAF-FBEA-668B-82A221124571}"/>
              </a:ext>
            </a:extLst>
          </p:cNvPr>
          <p:cNvSpPr txBox="1"/>
          <p:nvPr/>
        </p:nvSpPr>
        <p:spPr>
          <a:xfrm>
            <a:off x="6358653" y="1704387"/>
            <a:ext cx="5189879" cy="4593635"/>
          </a:xfrm>
          <a:prstGeom prst="rect">
            <a:avLst/>
          </a:prstGeom>
        </p:spPr>
        <p:txBody>
          <a:bodyPr vert="horz" lIns="91440" tIns="45720" rIns="91440" bIns="45720" rtlCol="0">
            <a:normAutofit fontScale="92500" lnSpcReduction="10000"/>
          </a:bodyPr>
          <a:lstStyle/>
          <a:p>
            <a:pPr indent="-228600">
              <a:lnSpc>
                <a:spcPct val="90000"/>
              </a:lnSpc>
              <a:spcAft>
                <a:spcPts val="600"/>
              </a:spcAft>
              <a:buFont typeface="Arial" panose="020B0604020202020204" pitchFamily="34" charset="0"/>
              <a:buChar char="•"/>
            </a:pPr>
            <a:r>
              <a:rPr lang="en-US" sz="1600" dirty="0"/>
              <a:t>Computer vision is at the core of autonomous vehicle technology. By leveraging object detection algorithms while also using the latest sensors and cameras, autonomous vehicles get to recognize their surroundings, making the entire driving process safer and easier.</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Deep Face AI is the most lightweight face recognition and facial attribute analysis library for Python. The open-sourced Deep Face library includes all leading-edge AI models for modern face recognition and automatically handles all procedures for facial recognition in the background. (Face Verification , Face Recognition )</a:t>
            </a:r>
          </a:p>
          <a:p>
            <a:pPr indent="-228600">
              <a:lnSpc>
                <a:spcPct val="90000"/>
              </a:lnSpc>
              <a:spcAft>
                <a:spcPts val="600"/>
              </a:spcAft>
              <a:buFont typeface="Arial" panose="020B0604020202020204" pitchFamily="34" charset="0"/>
              <a:buChar char="•"/>
            </a:pPr>
            <a:endParaRPr lang="en-US" sz="1600" dirty="0"/>
          </a:p>
          <a:p>
            <a:pPr indent="-228600" fontAlgn="base">
              <a:lnSpc>
                <a:spcPct val="90000"/>
              </a:lnSpc>
              <a:buFont typeface="Arial" panose="020B0604020202020204" pitchFamily="34" charset="0"/>
              <a:buChar char="•"/>
            </a:pPr>
            <a:r>
              <a:rPr lang="en-US" sz="1600" b="0" i="0" dirty="0">
                <a:effectLst/>
              </a:rPr>
              <a:t>Facial Attribute Analysis: The task of facial attribute analysis refers to describing the visual properties of face images. Accordingly, facial attributes analysis is used to extract attributes such as age, gender classification, </a:t>
            </a:r>
            <a:r>
              <a:rPr lang="en-US" sz="1600" b="0" i="0" u="none" strike="noStrike" dirty="0">
                <a:effectLst/>
              </a:rPr>
              <a:t>emotion analysis</a:t>
            </a:r>
            <a:r>
              <a:rPr lang="en-US" sz="1600" b="0" i="0" dirty="0">
                <a:effectLst/>
              </a:rPr>
              <a:t>, or race/ethnicity prediction.</a:t>
            </a:r>
          </a:p>
          <a:p>
            <a:pPr indent="-228600" fontAlgn="base">
              <a:lnSpc>
                <a:spcPct val="90000"/>
              </a:lnSpc>
              <a:buFont typeface="Arial" panose="020B0604020202020204" pitchFamily="34" charset="0"/>
              <a:buChar char="•"/>
            </a:pPr>
            <a:endParaRPr lang="en-US" sz="1600" b="0" i="0" dirty="0">
              <a:effectLst/>
            </a:endParaRPr>
          </a:p>
          <a:p>
            <a:pPr indent="-228600" fontAlgn="base">
              <a:lnSpc>
                <a:spcPct val="90000"/>
              </a:lnSpc>
              <a:buFont typeface="Arial" panose="020B0604020202020204" pitchFamily="34" charset="0"/>
              <a:buChar char="•"/>
            </a:pPr>
            <a:r>
              <a:rPr lang="en-US" sz="1600" b="0" i="0" dirty="0">
                <a:effectLst/>
              </a:rPr>
              <a:t>Real-Time Face Analysis: This feature includes testing face recognition and facial attribute analysis with the real-time video feed of your webcam.</a:t>
            </a:r>
          </a:p>
          <a:p>
            <a:pPr indent="-228600">
              <a:lnSpc>
                <a:spcPct val="90000"/>
              </a:lnSpc>
              <a:spcAft>
                <a:spcPts val="600"/>
              </a:spcAft>
              <a:buFont typeface="Arial" panose="020B0604020202020204" pitchFamily="34" charset="0"/>
              <a:buChar char="•"/>
            </a:pPr>
            <a:endParaRPr lang="en-US" sz="1300" dirty="0"/>
          </a:p>
          <a:p>
            <a:pPr indent="-228600">
              <a:lnSpc>
                <a:spcPct val="90000"/>
              </a:lnSpc>
              <a:buFont typeface="Arial" panose="020B0604020202020204" pitchFamily="34" charset="0"/>
              <a:buChar char="•"/>
            </a:pPr>
            <a:endParaRPr lang="en-US" sz="1300" dirty="0"/>
          </a:p>
          <a:p>
            <a:pPr indent="-228600">
              <a:lnSpc>
                <a:spcPct val="90000"/>
              </a:lnSpc>
              <a:buFont typeface="Arial" panose="020B0604020202020204" pitchFamily="34" charset="0"/>
              <a:buChar char="•"/>
            </a:pPr>
            <a:endParaRPr lang="en-US" sz="1300" dirty="0"/>
          </a:p>
        </p:txBody>
      </p:sp>
    </p:spTree>
    <p:extLst>
      <p:ext uri="{BB962C8B-B14F-4D97-AF65-F5344CB8AC3E}">
        <p14:creationId xmlns:p14="http://schemas.microsoft.com/office/powerpoint/2010/main" val="139726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A4E14F8-13FD-5576-42B8-7D32B882E729}"/>
              </a:ext>
            </a:extLst>
          </p:cNvPr>
          <p:cNvSpPr>
            <a:spLocks noGrp="1"/>
          </p:cNvSpPr>
          <p:nvPr>
            <p:ph type="title"/>
          </p:nvPr>
        </p:nvSpPr>
        <p:spPr>
          <a:xfrm>
            <a:off x="4357716" y="147782"/>
            <a:ext cx="7427884" cy="628073"/>
          </a:xfrm>
        </p:spPr>
        <p:txBody>
          <a:bodyPr vert="horz" lIns="91440" tIns="45720" rIns="91440" bIns="45720" rtlCol="0" anchor="ctr">
            <a:normAutofit fontScale="90000"/>
          </a:bodyPr>
          <a:lstStyle/>
          <a:p>
            <a:pPr algn="ctr"/>
            <a:r>
              <a:rPr kumimoji="0" lang="en-US" altLang="es-MX" sz="4000" b="0" i="0" u="none" strike="noStrike" kern="1200" cap="none" normalizeH="0" baseline="0" dirty="0">
                <a:ln>
                  <a:noFill/>
                </a:ln>
                <a:solidFill>
                  <a:schemeClr val="tx1"/>
                </a:solidFill>
                <a:effectLst/>
                <a:latin typeface="+mj-lt"/>
                <a:ea typeface="+mj-ea"/>
                <a:cs typeface="+mj-cs"/>
              </a:rPr>
              <a:t>Key Advancements in 2020	</a:t>
            </a:r>
            <a:endParaRPr lang="en-US" sz="4000" kern="1200" dirty="0">
              <a:solidFill>
                <a:schemeClr val="tx1"/>
              </a:solidFill>
              <a:latin typeface="+mj-lt"/>
              <a:ea typeface="+mj-ea"/>
              <a:cs typeface="+mj-cs"/>
            </a:endParaRPr>
          </a:p>
        </p:txBody>
      </p:sp>
      <p:pic>
        <p:nvPicPr>
          <p:cNvPr id="6" name="Imagen 5">
            <a:extLst>
              <a:ext uri="{FF2B5EF4-FFF2-40B4-BE49-F238E27FC236}">
                <a16:creationId xmlns:a16="http://schemas.microsoft.com/office/drawing/2014/main" id="{03E8D090-5532-9400-F86E-FE5ABDB74385}"/>
              </a:ext>
            </a:extLst>
          </p:cNvPr>
          <p:cNvPicPr>
            <a:picLocks noChangeAspect="1"/>
          </p:cNvPicPr>
          <p:nvPr/>
        </p:nvPicPr>
        <p:blipFill>
          <a:blip r:embed="rId2"/>
          <a:srcRect r="3270" b="-1"/>
          <a:stretch/>
        </p:blipFill>
        <p:spPr>
          <a:xfrm>
            <a:off x="20" y="1"/>
            <a:ext cx="4187091" cy="2164321"/>
          </a:xfrm>
          <a:prstGeom prst="rect">
            <a:avLst/>
          </a:prstGeom>
        </p:spPr>
      </p:pic>
      <p:pic>
        <p:nvPicPr>
          <p:cNvPr id="7" name="Imagen 6">
            <a:extLst>
              <a:ext uri="{FF2B5EF4-FFF2-40B4-BE49-F238E27FC236}">
                <a16:creationId xmlns:a16="http://schemas.microsoft.com/office/drawing/2014/main" id="{1AFA1C48-091B-8350-B1F8-0A80414BC463}"/>
              </a:ext>
            </a:extLst>
          </p:cNvPr>
          <p:cNvPicPr>
            <a:picLocks noChangeAspect="1"/>
          </p:cNvPicPr>
          <p:nvPr/>
        </p:nvPicPr>
        <p:blipFill>
          <a:blip r:embed="rId3"/>
          <a:srcRect t="5418" b="2278"/>
          <a:stretch/>
        </p:blipFill>
        <p:spPr>
          <a:xfrm>
            <a:off x="20" y="2342320"/>
            <a:ext cx="4187091" cy="2164321"/>
          </a:xfrm>
          <a:prstGeom prst="rect">
            <a:avLst/>
          </a:prstGeom>
        </p:spPr>
      </p:pic>
      <p:pic>
        <p:nvPicPr>
          <p:cNvPr id="8" name="Imagen 7">
            <a:extLst>
              <a:ext uri="{FF2B5EF4-FFF2-40B4-BE49-F238E27FC236}">
                <a16:creationId xmlns:a16="http://schemas.microsoft.com/office/drawing/2014/main" id="{058BC38F-6A96-5E93-EA76-D911BA9EB1FC}"/>
              </a:ext>
            </a:extLst>
          </p:cNvPr>
          <p:cNvPicPr>
            <a:picLocks noChangeAspect="1"/>
          </p:cNvPicPr>
          <p:nvPr/>
        </p:nvPicPr>
        <p:blipFill>
          <a:blip r:embed="rId4"/>
          <a:srcRect b="7696"/>
          <a:stretch/>
        </p:blipFill>
        <p:spPr>
          <a:xfrm>
            <a:off x="20" y="4693680"/>
            <a:ext cx="4187091" cy="2164321"/>
          </a:xfrm>
          <a:prstGeom prst="rect">
            <a:avLst/>
          </a:prstGeom>
        </p:spPr>
      </p:pic>
      <p:sp>
        <p:nvSpPr>
          <p:cNvPr id="5" name="CuadroTexto 4">
            <a:extLst>
              <a:ext uri="{FF2B5EF4-FFF2-40B4-BE49-F238E27FC236}">
                <a16:creationId xmlns:a16="http://schemas.microsoft.com/office/drawing/2014/main" id="{A74644E6-F507-FF9D-F052-E56B40A511AD}"/>
              </a:ext>
            </a:extLst>
          </p:cNvPr>
          <p:cNvSpPr txBox="1"/>
          <p:nvPr/>
        </p:nvSpPr>
        <p:spPr>
          <a:xfrm>
            <a:off x="4276436" y="1625600"/>
            <a:ext cx="7427884" cy="4275229"/>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1400" b="0" i="0" dirty="0">
              <a:effectLst/>
            </a:endParaRPr>
          </a:p>
        </p:txBody>
      </p:sp>
      <p:sp>
        <p:nvSpPr>
          <p:cNvPr id="9" name="TextBox 8">
            <a:extLst>
              <a:ext uri="{FF2B5EF4-FFF2-40B4-BE49-F238E27FC236}">
                <a16:creationId xmlns:a16="http://schemas.microsoft.com/office/drawing/2014/main" id="{E87539ED-B34E-F9B2-FF91-DF0D8B72E636}"/>
              </a:ext>
            </a:extLst>
          </p:cNvPr>
          <p:cNvSpPr txBox="1"/>
          <p:nvPr/>
        </p:nvSpPr>
        <p:spPr>
          <a:xfrm>
            <a:off x="4479636" y="775856"/>
            <a:ext cx="6927273" cy="5632311"/>
          </a:xfrm>
          <a:prstGeom prst="rect">
            <a:avLst/>
          </a:prstGeom>
          <a:noFill/>
        </p:spPr>
        <p:txBody>
          <a:bodyPr wrap="square">
            <a:spAutoFit/>
          </a:bodyPr>
          <a:lstStyle/>
          <a:p>
            <a:r>
              <a:rPr lang="en-US" b="1" dirty="0"/>
              <a:t>Vision Transformers (</a:t>
            </a:r>
            <a:r>
              <a:rPr lang="en-US" b="1" dirty="0" err="1"/>
              <a:t>ViT</a:t>
            </a:r>
            <a:r>
              <a:rPr lang="en-US" b="1" dirty="0"/>
              <a:t>): </a:t>
            </a:r>
            <a:r>
              <a:rPr lang="en-US" dirty="0"/>
              <a:t>Transformers adapted from NLP to vision tasks, outperformed traditional CNNs on some benchmarks by effectively handling image classification.</a:t>
            </a:r>
          </a:p>
          <a:p>
            <a:endParaRPr lang="en-US" dirty="0"/>
          </a:p>
          <a:p>
            <a:r>
              <a:rPr lang="en-US" b="1" dirty="0"/>
              <a:t>Self-Supervised Learning (SSL): </a:t>
            </a:r>
            <a:r>
              <a:rPr lang="en-US" dirty="0"/>
              <a:t>Techniques like </a:t>
            </a:r>
            <a:r>
              <a:rPr lang="en-US" dirty="0" err="1"/>
              <a:t>SimCLR</a:t>
            </a:r>
            <a:r>
              <a:rPr lang="en-US" dirty="0"/>
              <a:t> and BYOL enabled models to learn useful image representations from unlabeled data, reducing the reliance on large labeled datasets.</a:t>
            </a:r>
          </a:p>
          <a:p>
            <a:endParaRPr lang="en-US" dirty="0"/>
          </a:p>
          <a:p>
            <a:r>
              <a:rPr lang="en-US" b="1" dirty="0"/>
              <a:t>Neural Radiance Fields (</a:t>
            </a:r>
            <a:r>
              <a:rPr lang="en-US" b="1" dirty="0" err="1"/>
              <a:t>NeRF</a:t>
            </a:r>
            <a:r>
              <a:rPr lang="en-US" b="1" dirty="0"/>
              <a:t>): </a:t>
            </a:r>
            <a:r>
              <a:rPr lang="en-US" dirty="0"/>
              <a:t>Advanced 3D scene representation and rendering technology, providing highly realistic 3D visualizations from 2D Images.</a:t>
            </a:r>
          </a:p>
          <a:p>
            <a:endParaRPr lang="en-US" dirty="0"/>
          </a:p>
          <a:p>
            <a:r>
              <a:rPr lang="en-US" b="1" dirty="0" err="1"/>
              <a:t>EfficientNet</a:t>
            </a:r>
            <a:r>
              <a:rPr lang="en-US" b="1" dirty="0"/>
              <a:t>: </a:t>
            </a:r>
            <a:r>
              <a:rPr lang="en-US" dirty="0"/>
              <a:t>A model that balances accuracy and efficiency by optimizing network width and depth, introduced in 2019 but continued to influence advancements in 2020.</a:t>
            </a:r>
          </a:p>
          <a:p>
            <a:endParaRPr lang="en-US" dirty="0"/>
          </a:p>
          <a:p>
            <a:r>
              <a:rPr lang="en-US" b="1" dirty="0"/>
              <a:t>DALL-E and CLIP</a:t>
            </a:r>
            <a:r>
              <a:rPr lang="en-US" dirty="0"/>
              <a:t>: OpenAI’s DALL-E generated detailed images from text descriptions, while CLIP improved multi-modal learning by enabling machines to understand and relate images and text, enhancing search and captioning capabilities.</a:t>
            </a:r>
          </a:p>
        </p:txBody>
      </p:sp>
    </p:spTree>
    <p:extLst>
      <p:ext uri="{BB962C8B-B14F-4D97-AF65-F5344CB8AC3E}">
        <p14:creationId xmlns:p14="http://schemas.microsoft.com/office/powerpoint/2010/main" val="401853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AF68CB5-D519-4070-A998-B86F0FBCD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A7852593-6B5E-AF93-9372-F65CC47ADF30}"/>
              </a:ext>
            </a:extLst>
          </p:cNvPr>
          <p:cNvPicPr>
            <a:picLocks noChangeAspect="1"/>
          </p:cNvPicPr>
          <p:nvPr/>
        </p:nvPicPr>
        <p:blipFill>
          <a:blip r:embed="rId2"/>
          <a:srcRect l="25097" r="-1" b="-1"/>
          <a:stretch/>
        </p:blipFill>
        <p:spPr>
          <a:xfrm>
            <a:off x="312678" y="501986"/>
            <a:ext cx="2769973" cy="2769973"/>
          </a:xfrm>
          <a:custGeom>
            <a:avLst/>
            <a:gdLst/>
            <a:ahLst/>
            <a:cxnLst/>
            <a:rect l="l" t="t" r="r" b="b"/>
            <a:pathLst>
              <a:path w="2769973" h="2769973">
                <a:moveTo>
                  <a:pt x="133430" y="0"/>
                </a:moveTo>
                <a:lnTo>
                  <a:pt x="2636543" y="0"/>
                </a:lnTo>
                <a:cubicBezTo>
                  <a:pt x="2710234" y="0"/>
                  <a:pt x="2769973" y="59739"/>
                  <a:pt x="2769973" y="133430"/>
                </a:cubicBezTo>
                <a:lnTo>
                  <a:pt x="2769973" y="2636543"/>
                </a:lnTo>
                <a:cubicBezTo>
                  <a:pt x="2769973" y="2710234"/>
                  <a:pt x="2710234" y="2769973"/>
                  <a:pt x="2636543" y="2769973"/>
                </a:cubicBezTo>
                <a:lnTo>
                  <a:pt x="133430" y="2769973"/>
                </a:lnTo>
                <a:cubicBezTo>
                  <a:pt x="59739" y="2769973"/>
                  <a:pt x="0" y="2710234"/>
                  <a:pt x="0" y="2636543"/>
                </a:cubicBezTo>
                <a:lnTo>
                  <a:pt x="0" y="133430"/>
                </a:lnTo>
                <a:cubicBezTo>
                  <a:pt x="0" y="59739"/>
                  <a:pt x="59739" y="0"/>
                  <a:pt x="133430" y="0"/>
                </a:cubicBezTo>
                <a:close/>
              </a:path>
            </a:pathLst>
          </a:custGeom>
        </p:spPr>
      </p:pic>
      <p:pic>
        <p:nvPicPr>
          <p:cNvPr id="8" name="Imagen 7">
            <a:extLst>
              <a:ext uri="{FF2B5EF4-FFF2-40B4-BE49-F238E27FC236}">
                <a16:creationId xmlns:a16="http://schemas.microsoft.com/office/drawing/2014/main" id="{40303309-6564-5853-EE5D-B4FFFF13C875}"/>
              </a:ext>
            </a:extLst>
          </p:cNvPr>
          <p:cNvPicPr>
            <a:picLocks noChangeAspect="1"/>
          </p:cNvPicPr>
          <p:nvPr/>
        </p:nvPicPr>
        <p:blipFill>
          <a:blip r:embed="rId3"/>
          <a:srcRect r="-3" b="2200"/>
          <a:stretch/>
        </p:blipFill>
        <p:spPr>
          <a:xfrm>
            <a:off x="3276002" y="501987"/>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9" name="Imagen 8">
            <a:extLst>
              <a:ext uri="{FF2B5EF4-FFF2-40B4-BE49-F238E27FC236}">
                <a16:creationId xmlns:a16="http://schemas.microsoft.com/office/drawing/2014/main" id="{80D3C7B1-79C3-D640-3AA1-C14ECED1646B}"/>
              </a:ext>
            </a:extLst>
          </p:cNvPr>
          <p:cNvPicPr>
            <a:picLocks noChangeAspect="1"/>
          </p:cNvPicPr>
          <p:nvPr/>
        </p:nvPicPr>
        <p:blipFill>
          <a:blip r:embed="rId4"/>
          <a:srcRect l="32583" r="11417"/>
          <a:stretch/>
        </p:blipFill>
        <p:spPr>
          <a:xfrm>
            <a:off x="312774" y="3429005"/>
            <a:ext cx="2769973" cy="2769973"/>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p:spPr>
      </p:pic>
      <p:pic>
        <p:nvPicPr>
          <p:cNvPr id="6" name="Imagen 5">
            <a:extLst>
              <a:ext uri="{FF2B5EF4-FFF2-40B4-BE49-F238E27FC236}">
                <a16:creationId xmlns:a16="http://schemas.microsoft.com/office/drawing/2014/main" id="{7C6DB078-8322-633D-F075-4B201E190F6F}"/>
              </a:ext>
            </a:extLst>
          </p:cNvPr>
          <p:cNvPicPr>
            <a:picLocks noChangeAspect="1"/>
          </p:cNvPicPr>
          <p:nvPr/>
        </p:nvPicPr>
        <p:blipFill>
          <a:blip r:embed="rId5"/>
          <a:srcRect/>
          <a:stretch/>
        </p:blipFill>
        <p:spPr>
          <a:xfrm>
            <a:off x="3276003" y="3428994"/>
            <a:ext cx="2769973" cy="2769974"/>
          </a:xfrm>
          <a:custGeom>
            <a:avLst/>
            <a:gdLst/>
            <a:ahLst/>
            <a:cxnLst/>
            <a:rect l="l" t="t" r="r" b="b"/>
            <a:pathLst>
              <a:path w="3118718" h="3118719">
                <a:moveTo>
                  <a:pt x="127306" y="0"/>
                </a:moveTo>
                <a:lnTo>
                  <a:pt x="2991412" y="0"/>
                </a:lnTo>
                <a:cubicBezTo>
                  <a:pt x="3061721" y="0"/>
                  <a:pt x="3118718" y="56997"/>
                  <a:pt x="3118718" y="127306"/>
                </a:cubicBezTo>
                <a:lnTo>
                  <a:pt x="3118718" y="2991413"/>
                </a:lnTo>
                <a:cubicBezTo>
                  <a:pt x="3118718" y="3061722"/>
                  <a:pt x="3061721" y="3118719"/>
                  <a:pt x="2991412" y="3118719"/>
                </a:cubicBezTo>
                <a:lnTo>
                  <a:pt x="127306" y="3118719"/>
                </a:lnTo>
                <a:cubicBezTo>
                  <a:pt x="56997" y="3118719"/>
                  <a:pt x="0" y="3061722"/>
                  <a:pt x="0" y="2991413"/>
                </a:cubicBezTo>
                <a:lnTo>
                  <a:pt x="0" y="127306"/>
                </a:lnTo>
                <a:cubicBezTo>
                  <a:pt x="0" y="56997"/>
                  <a:pt x="56997" y="0"/>
                  <a:pt x="127306" y="0"/>
                </a:cubicBezTo>
                <a:close/>
              </a:path>
            </a:pathLst>
          </a:custGeom>
        </p:spPr>
      </p:pic>
      <p:sp>
        <p:nvSpPr>
          <p:cNvPr id="16" name="Arc 15">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36468">
            <a:off x="7783403" y="326268"/>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ítulo 1">
            <a:extLst>
              <a:ext uri="{FF2B5EF4-FFF2-40B4-BE49-F238E27FC236}">
                <a16:creationId xmlns:a16="http://schemas.microsoft.com/office/drawing/2014/main" id="{FA4E14F8-13FD-5576-42B8-7D32B882E729}"/>
              </a:ext>
            </a:extLst>
          </p:cNvPr>
          <p:cNvSpPr>
            <a:spLocks noGrp="1"/>
          </p:cNvSpPr>
          <p:nvPr>
            <p:ph type="title"/>
          </p:nvPr>
        </p:nvSpPr>
        <p:spPr>
          <a:xfrm>
            <a:off x="6045975" y="136526"/>
            <a:ext cx="5641162" cy="1359766"/>
          </a:xfrm>
        </p:spPr>
        <p:txBody>
          <a:bodyPr vert="horz" lIns="91440" tIns="45720" rIns="91440" bIns="45720" rtlCol="0" anchor="ctr">
            <a:normAutofit/>
          </a:bodyPr>
          <a:lstStyle/>
          <a:p>
            <a:pPr algn="ctr"/>
            <a:r>
              <a:rPr lang="en-US" sz="3600" dirty="0">
                <a:solidFill>
                  <a:srgbClr val="292929"/>
                </a:solidFill>
                <a:latin typeface="Arial" panose="020B0604020202020204" pitchFamily="34" charset="0"/>
                <a:cs typeface="Arial" panose="020B0604020202020204" pitchFamily="34" charset="0"/>
              </a:rPr>
              <a:t>People who influenced Computer Vision in 2020       </a:t>
            </a:r>
            <a:endParaRPr lang="en-US" sz="3600" kern="1200" dirty="0">
              <a:solidFill>
                <a:schemeClr val="tx1"/>
              </a:solidFill>
              <a:latin typeface="+mj-lt"/>
              <a:ea typeface="+mj-ea"/>
              <a:cs typeface="+mj-cs"/>
            </a:endParaRPr>
          </a:p>
        </p:txBody>
      </p:sp>
      <p:sp>
        <p:nvSpPr>
          <p:cNvPr id="5" name="CuadroTexto 4">
            <a:extLst>
              <a:ext uri="{FF2B5EF4-FFF2-40B4-BE49-F238E27FC236}">
                <a16:creationId xmlns:a16="http://schemas.microsoft.com/office/drawing/2014/main" id="{F1A31995-C9B0-03B4-D877-9EF3E1A96C33}"/>
              </a:ext>
            </a:extLst>
          </p:cNvPr>
          <p:cNvSpPr txBox="1"/>
          <p:nvPr/>
        </p:nvSpPr>
        <p:spPr>
          <a:xfrm>
            <a:off x="4802910" y="1496291"/>
            <a:ext cx="6571548" cy="4875525"/>
          </a:xfrm>
          <a:prstGeom prst="rect">
            <a:avLst/>
          </a:prstGeom>
        </p:spPr>
        <p:txBody>
          <a:bodyPr vert="horz" lIns="91440" tIns="45720" rIns="91440" bIns="45720" rtlCol="0">
            <a:normAutofit/>
          </a:bodyPr>
          <a:lstStyle/>
          <a:p>
            <a:pPr>
              <a:lnSpc>
                <a:spcPct val="90000"/>
              </a:lnSpc>
              <a:spcAft>
                <a:spcPts val="600"/>
              </a:spcAft>
            </a:pPr>
            <a:endParaRPr lang="en-US" dirty="0"/>
          </a:p>
        </p:txBody>
      </p:sp>
      <p:sp>
        <p:nvSpPr>
          <p:cNvPr id="10" name="TextBox 9">
            <a:extLst>
              <a:ext uri="{FF2B5EF4-FFF2-40B4-BE49-F238E27FC236}">
                <a16:creationId xmlns:a16="http://schemas.microsoft.com/office/drawing/2014/main" id="{EBD65EFC-2662-2379-A8E0-3ED9CF7B7EC5}"/>
              </a:ext>
            </a:extLst>
          </p:cNvPr>
          <p:cNvSpPr txBox="1"/>
          <p:nvPr/>
        </p:nvSpPr>
        <p:spPr>
          <a:xfrm>
            <a:off x="6358653" y="1579418"/>
            <a:ext cx="5328483" cy="4801314"/>
          </a:xfrm>
          <a:prstGeom prst="rect">
            <a:avLst/>
          </a:prstGeom>
          <a:noFill/>
        </p:spPr>
        <p:txBody>
          <a:bodyPr wrap="square">
            <a:spAutoFit/>
          </a:bodyPr>
          <a:lstStyle/>
          <a:p>
            <a:r>
              <a:rPr lang="en-US" b="1" dirty="0"/>
              <a:t>Alexey Dosovitskiy</a:t>
            </a:r>
            <a:r>
              <a:rPr lang="en-US" dirty="0"/>
              <a:t>: Key developer of Vision Transformers (</a:t>
            </a:r>
            <a:r>
              <a:rPr lang="en-US" dirty="0" err="1"/>
              <a:t>ViT</a:t>
            </a:r>
            <a:r>
              <a:rPr lang="en-US" dirty="0"/>
              <a:t>), which shifted the paradigm from CNNs to transformer models for vision tasks.</a:t>
            </a:r>
          </a:p>
          <a:p>
            <a:endParaRPr lang="en-US" dirty="0"/>
          </a:p>
          <a:p>
            <a:r>
              <a:rPr lang="en-US" b="1" dirty="0"/>
              <a:t>Andrej </a:t>
            </a:r>
            <a:r>
              <a:rPr lang="en-US" b="1" dirty="0" err="1"/>
              <a:t>Karpathy</a:t>
            </a:r>
            <a:r>
              <a:rPr lang="en-US" dirty="0"/>
              <a:t>: Played a critical role in advancing Tesla's autonomous driving vision systems.</a:t>
            </a:r>
          </a:p>
          <a:p>
            <a:endParaRPr lang="en-US" dirty="0"/>
          </a:p>
          <a:p>
            <a:r>
              <a:rPr lang="en-US" b="1" dirty="0"/>
              <a:t>Anima </a:t>
            </a:r>
            <a:r>
              <a:rPr lang="en-US" b="1" dirty="0" err="1"/>
              <a:t>Anandkumar</a:t>
            </a:r>
            <a:r>
              <a:rPr lang="en-US" dirty="0"/>
              <a:t>: Contributed significantly to AI in vision systems and autonomous driving.</a:t>
            </a:r>
          </a:p>
          <a:p>
            <a:endParaRPr lang="en-US" dirty="0"/>
          </a:p>
          <a:p>
            <a:r>
              <a:rPr lang="en-US" b="1" dirty="0"/>
              <a:t>Pieter </a:t>
            </a:r>
            <a:r>
              <a:rPr lang="en-US" b="1" dirty="0" err="1"/>
              <a:t>Abbeel</a:t>
            </a:r>
            <a:r>
              <a:rPr lang="en-US" b="1" dirty="0"/>
              <a:t>: </a:t>
            </a:r>
            <a:r>
              <a:rPr lang="en-US" dirty="0"/>
              <a:t>Leader in deep reinforcement learning and robotics, contributing to advancements in vision for autonomous systems.</a:t>
            </a:r>
          </a:p>
          <a:p>
            <a:endParaRPr lang="en-US" dirty="0"/>
          </a:p>
          <a:p>
            <a:r>
              <a:rPr lang="en-US" b="1" dirty="0"/>
              <a:t>Yann LeCun: </a:t>
            </a:r>
            <a:r>
              <a:rPr lang="en-US" dirty="0"/>
              <a:t>Continued to advance the field with contributions to self-supervised learning and other deep learning techniques.</a:t>
            </a:r>
          </a:p>
        </p:txBody>
      </p:sp>
    </p:spTree>
    <p:extLst>
      <p:ext uri="{BB962C8B-B14F-4D97-AF65-F5344CB8AC3E}">
        <p14:creationId xmlns:p14="http://schemas.microsoft.com/office/powerpoint/2010/main" val="309940755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Tema de Offic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Tema de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docProps/app.xml><?xml version="1.0" encoding="utf-8"?>
<Properties xmlns="http://schemas.openxmlformats.org/officeDocument/2006/extended-properties" xmlns:vt="http://schemas.openxmlformats.org/officeDocument/2006/docPropsVTypes">
  <TotalTime>1678</TotalTime>
  <Words>1465</Words>
  <Application>Microsoft Office PowerPoint</Application>
  <PresentationFormat>Widescreen</PresentationFormat>
  <Paragraphs>182</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Meiryo</vt:lpstr>
      <vt:lpstr>Aptos</vt:lpstr>
      <vt:lpstr>Aptos Display</vt:lpstr>
      <vt:lpstr>Arial</vt:lpstr>
      <vt:lpstr>Mona Sans</vt:lpstr>
      <vt:lpstr>Tema de Office</vt:lpstr>
      <vt:lpstr>Office Theme</vt:lpstr>
      <vt:lpstr>ITAI-1378  Great Achiever Team </vt:lpstr>
      <vt:lpstr>Table of Content</vt:lpstr>
      <vt:lpstr>Introduction to Computer Vision , a Subfield of AI in 2010s and 2020s </vt:lpstr>
      <vt:lpstr>Key Advancements in 2010</vt:lpstr>
      <vt:lpstr>People who influenced Computer Vision in 2010</vt:lpstr>
      <vt:lpstr>People who influenced Computer Vision in 2010 (contd.)</vt:lpstr>
      <vt:lpstr>Impactful Applications of Computer Vision in 2010</vt:lpstr>
      <vt:lpstr>Key Advancements in 2020 </vt:lpstr>
      <vt:lpstr>People who influenced Computer Vision in 2020       </vt:lpstr>
      <vt:lpstr>People who influenced Computer Vision in 2020 (contd).</vt:lpstr>
      <vt:lpstr>Impactful Applications of Computer Vision in 2020</vt:lpstr>
      <vt:lpstr>Visual Timeline of Computer Vision Advancements in the 2010s</vt:lpstr>
      <vt:lpstr>Visual Timeline of Computer Vision Advancements in the 2020s</vt:lpstr>
      <vt:lpstr>References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Customer Sales</dc:creator>
  <cp:lastModifiedBy>Oluwatoyin Abolarin</cp:lastModifiedBy>
  <cp:revision>15</cp:revision>
  <dcterms:created xsi:type="dcterms:W3CDTF">2024-07-24T05:07:21Z</dcterms:created>
  <dcterms:modified xsi:type="dcterms:W3CDTF">2024-08-29T03:14:21Z</dcterms:modified>
</cp:coreProperties>
</file>